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62" r:id="rId3"/>
    <p:sldId id="267" r:id="rId4"/>
    <p:sldId id="258" r:id="rId5"/>
    <p:sldId id="260" r:id="rId6"/>
    <p:sldId id="261" r:id="rId7"/>
    <p:sldId id="263" r:id="rId8"/>
    <p:sldId id="264" r:id="rId9"/>
    <p:sldId id="265" r:id="rId10"/>
    <p:sldId id="266" r:id="rId11"/>
    <p:sldId id="259"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PT Sans"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042"/>
    <a:srgbClr val="E6AF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8.jp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30.jp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0.jpg"/><Relationship Id="rId5" Type="http://schemas.openxmlformats.org/officeDocument/2006/relationships/image" Target="../media/image5.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3"/>
          <p:cNvSpPr/>
          <p:nvPr/>
        </p:nvSpPr>
        <p:spPr>
          <a:xfrm>
            <a:off x="375862" y="1563506"/>
            <a:ext cx="9812475" cy="4518001"/>
          </a:xfrm>
          <a:prstGeom prst="rect">
            <a:avLst/>
          </a:prstGeom>
          <a:blipFill dpi="0" rotWithShape="1">
            <a:blip r:embed="rId3">
              <a:alphaModFix amt="45000"/>
              <a:extLst>
                <a:ext uri="{28A0092B-C50C-407E-A947-70E740481C1C}">
                  <a14:useLocalDpi xmlns:a14="http://schemas.microsoft.com/office/drawing/2010/main" val="0"/>
                </a:ext>
              </a:extLst>
            </a:blip>
            <a:srcRect/>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6" name="Google Shape;86;p13"/>
          <p:cNvSpPr/>
          <p:nvPr/>
        </p:nvSpPr>
        <p:spPr>
          <a:xfrm>
            <a:off x="10208477" y="1619999"/>
            <a:ext cx="1623523" cy="4518001"/>
          </a:xfrm>
          <a:prstGeom prst="rect">
            <a:avLst/>
          </a:prstGeom>
          <a:solidFill>
            <a:srgbClr val="E6AF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3"/>
          <p:cNvSpPr txBox="1"/>
          <p:nvPr/>
        </p:nvSpPr>
        <p:spPr>
          <a:xfrm>
            <a:off x="665121" y="2007500"/>
            <a:ext cx="6006388" cy="1200329"/>
          </a:xfrm>
          <a:prstGeom prst="rect">
            <a:avLst/>
          </a:prstGeom>
          <a:noFill/>
          <a:ln>
            <a:noFill/>
          </a:ln>
        </p:spPr>
        <p:txBody>
          <a:bodyPr spcFirstLastPara="1" wrap="square" lIns="91425" tIns="45700" rIns="91425" bIns="45700" anchor="t" anchorCtr="0">
            <a:noAutofit/>
          </a:bodyPr>
          <a:lstStyle/>
          <a:p>
            <a:r>
              <a:rPr lang="es-ES" sz="3600" b="1" dirty="0">
                <a:latin typeface="Calibri" panose="020F0502020204030204" pitchFamily="34" charset="0"/>
                <a:ea typeface="Times New Roman" panose="02020603050405020304" pitchFamily="18" charset="0"/>
                <a:cs typeface="Times New Roman" panose="02020603050405020304" pitchFamily="18" charset="0"/>
              </a:rPr>
              <a:t>KIT BASICO DE TRANSFORMACION PYMEL. QUICK START.</a:t>
            </a:r>
            <a:endParaRPr lang="es-ES" sz="3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2" name="Google Shape;92;p13"/>
          <p:cNvSpPr/>
          <p:nvPr/>
        </p:nvSpPr>
        <p:spPr>
          <a:xfrm>
            <a:off x="10208476" y="3822507"/>
            <a:ext cx="1623523" cy="516110"/>
          </a:xfrm>
          <a:prstGeom prst="rect">
            <a:avLst/>
          </a:prstGeom>
          <a:solidFill>
            <a:srgbClr val="E6AF42"/>
          </a:solidFill>
          <a:ln>
            <a:noFill/>
          </a:ln>
        </p:spPr>
        <p:txBody>
          <a:bodyPr spcFirstLastPara="1" wrap="square" lIns="91425" tIns="45700" rIns="91425" bIns="45700" anchor="ctr" anchorCtr="0">
            <a:noAutofit/>
          </a:bodyPr>
          <a:lstStyle/>
          <a:p>
            <a:pPr algn="ctr"/>
            <a:endParaRPr sz="1800">
              <a:solidFill>
                <a:schemeClr val="lt1"/>
              </a:solidFill>
              <a:latin typeface="Calibri"/>
              <a:cs typeface="Calibri"/>
              <a:sym typeface="Calibri"/>
            </a:endParaRPr>
          </a:p>
        </p:txBody>
      </p:sp>
      <p:sp>
        <p:nvSpPr>
          <p:cNvPr id="4" name="Diagrama de flujo: conector 3">
            <a:extLst>
              <a:ext uri="{FF2B5EF4-FFF2-40B4-BE49-F238E27FC236}">
                <a16:creationId xmlns:a16="http://schemas.microsoft.com/office/drawing/2014/main" id="{CF7B2927-D7CD-4F4B-994A-C873B8B74D00}"/>
              </a:ext>
            </a:extLst>
          </p:cNvPr>
          <p:cNvSpPr/>
          <p:nvPr/>
        </p:nvSpPr>
        <p:spPr>
          <a:xfrm>
            <a:off x="10369398" y="2147143"/>
            <a:ext cx="1260000" cy="1280750"/>
          </a:xfrm>
          <a:prstGeom prst="flowChartConnector">
            <a:avLst/>
          </a:prstGeom>
          <a:solidFill>
            <a:srgbClr val="E6AF42"/>
          </a:solidFill>
          <a:ln>
            <a:solidFill>
              <a:schemeClr val="bg2"/>
            </a:solidFill>
          </a:ln>
        </p:spPr>
        <p:txBody>
          <a:bodyPr spcFirstLastPara="1" wrap="square" lIns="91425" tIns="45700" rIns="91425" bIns="45700" anchor="ctr" anchorCtr="0">
            <a:noAutofit/>
          </a:bodyPr>
          <a:lstStyle/>
          <a:p>
            <a:pPr algn="ctr"/>
            <a:r>
              <a:rPr lang="es-ES" sz="1800" dirty="0">
                <a:latin typeface="Calibri"/>
                <a:cs typeface="Calibri"/>
              </a:rPr>
              <a:t>FOTO</a:t>
            </a:r>
          </a:p>
        </p:txBody>
      </p:sp>
      <p:pic>
        <p:nvPicPr>
          <p:cNvPr id="6" name="Imagen 5">
            <a:extLst>
              <a:ext uri="{FF2B5EF4-FFF2-40B4-BE49-F238E27FC236}">
                <a16:creationId xmlns:a16="http://schemas.microsoft.com/office/drawing/2014/main" id="{B70F3F56-E970-4F60-BA63-5237AD30CF84}"/>
              </a:ext>
            </a:extLst>
          </p:cNvPr>
          <p:cNvPicPr>
            <a:picLocks noChangeAspect="1"/>
          </p:cNvPicPr>
          <p:nvPr/>
        </p:nvPicPr>
        <p:blipFill>
          <a:blip r:embed="rId4"/>
          <a:stretch>
            <a:fillRect/>
          </a:stretch>
        </p:blipFill>
        <p:spPr>
          <a:xfrm>
            <a:off x="586481" y="210164"/>
            <a:ext cx="5216342" cy="1347267"/>
          </a:xfrm>
          <a:prstGeom prst="rect">
            <a:avLst/>
          </a:prstGeom>
        </p:spPr>
      </p:pic>
      <p:pic>
        <p:nvPicPr>
          <p:cNvPr id="8" name="Imagen 7">
            <a:extLst>
              <a:ext uri="{FF2B5EF4-FFF2-40B4-BE49-F238E27FC236}">
                <a16:creationId xmlns:a16="http://schemas.microsoft.com/office/drawing/2014/main" id="{78FCF35D-3812-437E-896B-10F0000002AC}"/>
              </a:ext>
            </a:extLst>
          </p:cNvPr>
          <p:cNvPicPr>
            <a:picLocks noChangeAspect="1"/>
          </p:cNvPicPr>
          <p:nvPr/>
        </p:nvPicPr>
        <p:blipFill rotWithShape="1">
          <a:blip r:embed="rId5"/>
          <a:srcRect t="20123" b="11230"/>
          <a:stretch/>
        </p:blipFill>
        <p:spPr>
          <a:xfrm>
            <a:off x="9374777" y="109138"/>
            <a:ext cx="2813217" cy="1448293"/>
          </a:xfrm>
          <a:prstGeom prst="rect">
            <a:avLst/>
          </a:prstGeom>
        </p:spPr>
      </p:pic>
      <p:pic>
        <p:nvPicPr>
          <p:cNvPr id="9" name="Imagen 8">
            <a:extLst>
              <a:ext uri="{FF2B5EF4-FFF2-40B4-BE49-F238E27FC236}">
                <a16:creationId xmlns:a16="http://schemas.microsoft.com/office/drawing/2014/main" id="{B8974B04-60D8-4E94-806B-EDE437E133D1}"/>
              </a:ext>
            </a:extLst>
          </p:cNvPr>
          <p:cNvPicPr>
            <a:picLocks noChangeAspect="1"/>
          </p:cNvPicPr>
          <p:nvPr/>
        </p:nvPicPr>
        <p:blipFill>
          <a:blip r:embed="rId6"/>
          <a:stretch>
            <a:fillRect/>
          </a:stretch>
        </p:blipFill>
        <p:spPr>
          <a:xfrm>
            <a:off x="586481" y="6240349"/>
            <a:ext cx="2108747" cy="407487"/>
          </a:xfrm>
          <a:prstGeom prst="rect">
            <a:avLst/>
          </a:prstGeom>
        </p:spPr>
      </p:pic>
      <p:pic>
        <p:nvPicPr>
          <p:cNvPr id="10" name="Imagen 9">
            <a:extLst>
              <a:ext uri="{FF2B5EF4-FFF2-40B4-BE49-F238E27FC236}">
                <a16:creationId xmlns:a16="http://schemas.microsoft.com/office/drawing/2014/main" id="{5709C4B2-B656-4D36-B479-4AB8AAF1A6A6}"/>
              </a:ext>
            </a:extLst>
          </p:cNvPr>
          <p:cNvPicPr>
            <a:picLocks noChangeAspect="1"/>
          </p:cNvPicPr>
          <p:nvPr/>
        </p:nvPicPr>
        <p:blipFill>
          <a:blip r:embed="rId7"/>
          <a:stretch>
            <a:fillRect/>
          </a:stretch>
        </p:blipFill>
        <p:spPr>
          <a:xfrm>
            <a:off x="10195234" y="6274178"/>
            <a:ext cx="1693037" cy="348213"/>
          </a:xfrm>
          <a:prstGeom prst="rect">
            <a:avLst/>
          </a:prstGeom>
        </p:spPr>
      </p:pic>
      <p:pic>
        <p:nvPicPr>
          <p:cNvPr id="2" name="Imagen 1">
            <a:extLst>
              <a:ext uri="{FF2B5EF4-FFF2-40B4-BE49-F238E27FC236}">
                <a16:creationId xmlns:a16="http://schemas.microsoft.com/office/drawing/2014/main" id="{377F7FBB-D4FE-453F-9A7C-37618790BBED}"/>
              </a:ext>
            </a:extLst>
          </p:cNvPr>
          <p:cNvPicPr>
            <a:picLocks noChangeAspect="1"/>
          </p:cNvPicPr>
          <p:nvPr/>
        </p:nvPicPr>
        <p:blipFill>
          <a:blip r:embed="rId8"/>
          <a:stretch>
            <a:fillRect/>
          </a:stretch>
        </p:blipFill>
        <p:spPr>
          <a:xfrm>
            <a:off x="10255621" y="1977477"/>
            <a:ext cx="1487553" cy="1487553"/>
          </a:xfrm>
          <a:prstGeom prst="rect">
            <a:avLst/>
          </a:prstGeom>
        </p:spPr>
      </p:pic>
      <p:pic>
        <p:nvPicPr>
          <p:cNvPr id="3" name="Imagen 2">
            <a:extLst>
              <a:ext uri="{FF2B5EF4-FFF2-40B4-BE49-F238E27FC236}">
                <a16:creationId xmlns:a16="http://schemas.microsoft.com/office/drawing/2014/main" id="{C63F011D-ECCF-4692-90D4-257C155170FB}"/>
              </a:ext>
            </a:extLst>
          </p:cNvPr>
          <p:cNvPicPr>
            <a:picLocks noChangeAspect="1"/>
          </p:cNvPicPr>
          <p:nvPr/>
        </p:nvPicPr>
        <p:blipFill>
          <a:blip r:embed="rId9"/>
          <a:stretch>
            <a:fillRect/>
          </a:stretch>
        </p:blipFill>
        <p:spPr>
          <a:xfrm>
            <a:off x="10781385" y="4996920"/>
            <a:ext cx="487722" cy="670618"/>
          </a:xfrm>
          <a:prstGeom prst="rect">
            <a:avLst/>
          </a:prstGeom>
        </p:spPr>
      </p:pic>
      <p:pic>
        <p:nvPicPr>
          <p:cNvPr id="5" name="Imagen 4">
            <a:extLst>
              <a:ext uri="{FF2B5EF4-FFF2-40B4-BE49-F238E27FC236}">
                <a16:creationId xmlns:a16="http://schemas.microsoft.com/office/drawing/2014/main" id="{352D5389-74D4-44F7-9F02-8148390E9A8B}"/>
              </a:ext>
            </a:extLst>
          </p:cNvPr>
          <p:cNvPicPr>
            <a:picLocks noChangeAspect="1"/>
          </p:cNvPicPr>
          <p:nvPr/>
        </p:nvPicPr>
        <p:blipFill>
          <a:blip r:embed="rId10"/>
          <a:stretch>
            <a:fillRect/>
          </a:stretch>
        </p:blipFill>
        <p:spPr>
          <a:xfrm>
            <a:off x="10208475" y="3581916"/>
            <a:ext cx="1548518" cy="426757"/>
          </a:xfrm>
          <a:prstGeom prst="rect">
            <a:avLst/>
          </a:prstGeom>
        </p:spPr>
      </p:pic>
      <p:pic>
        <p:nvPicPr>
          <p:cNvPr id="7" name="Imagen 6">
            <a:extLst>
              <a:ext uri="{FF2B5EF4-FFF2-40B4-BE49-F238E27FC236}">
                <a16:creationId xmlns:a16="http://schemas.microsoft.com/office/drawing/2014/main" id="{B3B3AF4A-192F-4894-A681-6576C42762E5}"/>
              </a:ext>
            </a:extLst>
          </p:cNvPr>
          <p:cNvPicPr>
            <a:picLocks noChangeAspect="1"/>
          </p:cNvPicPr>
          <p:nvPr/>
        </p:nvPicPr>
        <p:blipFill>
          <a:blip r:embed="rId11"/>
          <a:stretch>
            <a:fillRect/>
          </a:stretch>
        </p:blipFill>
        <p:spPr>
          <a:xfrm>
            <a:off x="10133468" y="3981955"/>
            <a:ext cx="1603387" cy="438950"/>
          </a:xfrm>
          <a:prstGeom prst="rect">
            <a:avLst/>
          </a:prstGeom>
        </p:spPr>
      </p:pic>
      <p:pic>
        <p:nvPicPr>
          <p:cNvPr id="11" name="Imagen 10">
            <a:extLst>
              <a:ext uri="{FF2B5EF4-FFF2-40B4-BE49-F238E27FC236}">
                <a16:creationId xmlns:a16="http://schemas.microsoft.com/office/drawing/2014/main" id="{9AC454F7-BECD-464D-8FCB-D6ACF74C7F81}"/>
              </a:ext>
            </a:extLst>
          </p:cNvPr>
          <p:cNvPicPr>
            <a:picLocks noChangeAspect="1"/>
          </p:cNvPicPr>
          <p:nvPr/>
        </p:nvPicPr>
        <p:blipFill>
          <a:blip r:embed="rId12"/>
          <a:stretch>
            <a:fillRect/>
          </a:stretch>
        </p:blipFill>
        <p:spPr>
          <a:xfrm>
            <a:off x="10232861" y="4450098"/>
            <a:ext cx="1499746" cy="603556"/>
          </a:xfrm>
          <a:prstGeom prst="rect">
            <a:avLst/>
          </a:prstGeom>
        </p:spPr>
      </p:pic>
      <p:pic>
        <p:nvPicPr>
          <p:cNvPr id="12" name="Imagen 11">
            <a:extLst>
              <a:ext uri="{FF2B5EF4-FFF2-40B4-BE49-F238E27FC236}">
                <a16:creationId xmlns:a16="http://schemas.microsoft.com/office/drawing/2014/main" id="{DE3AB59F-623E-45C8-8724-482117D7CB11}"/>
              </a:ext>
            </a:extLst>
          </p:cNvPr>
          <p:cNvPicPr>
            <a:picLocks noChangeAspect="1"/>
          </p:cNvPicPr>
          <p:nvPr/>
        </p:nvPicPr>
        <p:blipFill>
          <a:blip r:embed="rId13"/>
          <a:stretch>
            <a:fillRect/>
          </a:stretch>
        </p:blipFill>
        <p:spPr>
          <a:xfrm>
            <a:off x="10651895" y="5750356"/>
            <a:ext cx="1091279" cy="304826"/>
          </a:xfrm>
          <a:prstGeom prst="rect">
            <a:avLst/>
          </a:prstGeom>
        </p:spPr>
      </p:pic>
      <p:sp>
        <p:nvSpPr>
          <p:cNvPr id="13" name="CuadroTexto 12">
            <a:extLst>
              <a:ext uri="{FF2B5EF4-FFF2-40B4-BE49-F238E27FC236}">
                <a16:creationId xmlns:a16="http://schemas.microsoft.com/office/drawing/2014/main" id="{1ED11A63-DFB2-42BD-BDB4-E257A3A45AB7}"/>
              </a:ext>
            </a:extLst>
          </p:cNvPr>
          <p:cNvSpPr txBox="1"/>
          <p:nvPr/>
        </p:nvSpPr>
        <p:spPr>
          <a:xfrm>
            <a:off x="922893" y="4080562"/>
            <a:ext cx="5173107" cy="646331"/>
          </a:xfrm>
          <a:prstGeom prst="rect">
            <a:avLst/>
          </a:prstGeom>
          <a:noFill/>
        </p:spPr>
        <p:txBody>
          <a:bodyPr wrap="square" rtlCol="0">
            <a:spAutoFit/>
          </a:bodyPr>
          <a:lstStyle/>
          <a:p>
            <a:r>
              <a:rPr lang="es-ES" sz="3600" b="1" dirty="0">
                <a:latin typeface="Calibri" panose="020F0502020204030204" pitchFamily="34" charset="0"/>
                <a:cs typeface="Times New Roman" panose="02020603050405020304" pitchFamily="18" charset="0"/>
              </a:rPr>
              <a:t>CIENCIA EN EL AYTO</a:t>
            </a:r>
            <a:endParaRPr lang="es-ES" dirty="0"/>
          </a:p>
        </p:txBody>
      </p:sp>
      <p:sp>
        <p:nvSpPr>
          <p:cNvPr id="14" name="CuadroTexto 13">
            <a:extLst>
              <a:ext uri="{FF2B5EF4-FFF2-40B4-BE49-F238E27FC236}">
                <a16:creationId xmlns:a16="http://schemas.microsoft.com/office/drawing/2014/main" id="{55BE585C-09B6-4472-B67F-9C064A71F793}"/>
              </a:ext>
            </a:extLst>
          </p:cNvPr>
          <p:cNvSpPr txBox="1"/>
          <p:nvPr/>
        </p:nvSpPr>
        <p:spPr>
          <a:xfrm>
            <a:off x="6785286" y="1072176"/>
            <a:ext cx="2641294" cy="3970318"/>
          </a:xfrm>
          <a:prstGeom prst="rect">
            <a:avLst/>
          </a:prstGeom>
          <a:noFill/>
        </p:spPr>
        <p:txBody>
          <a:bodyPr wrap="square" rtlCol="0">
            <a:spAutoFit/>
          </a:bodyPr>
          <a:lstStyle/>
          <a:p>
            <a:r>
              <a:rPr lang="es-ES" sz="3600" b="1" dirty="0">
                <a:latin typeface="Calibri" panose="020F0502020204030204" pitchFamily="34" charset="0"/>
                <a:cs typeface="Times New Roman" panose="02020603050405020304" pitchFamily="18" charset="0"/>
              </a:rPr>
              <a:t>LA FORMULA PARA MEJORAR LA GESTION DEL EMPLEO PUBLICO</a:t>
            </a:r>
            <a:endParaRPr lang="es-ES" dirty="0"/>
          </a:p>
        </p:txBody>
      </p:sp>
      <p:pic>
        <p:nvPicPr>
          <p:cNvPr id="16" name="Imagen 15" descr="Imagen que contiene dibujo&#10;&#10;Descripción generada automáticamente">
            <a:extLst>
              <a:ext uri="{FF2B5EF4-FFF2-40B4-BE49-F238E27FC236}">
                <a16:creationId xmlns:a16="http://schemas.microsoft.com/office/drawing/2014/main" id="{676037A1-5ACA-477A-B685-46B38C20641B}"/>
              </a:ext>
            </a:extLst>
          </p:cNvPr>
          <p:cNvPicPr>
            <a:picLocks noChangeAspect="1"/>
          </p:cNvPicPr>
          <p:nvPr/>
        </p:nvPicPr>
        <p:blipFill>
          <a:blip r:embed="rId14"/>
          <a:stretch>
            <a:fillRect/>
          </a:stretch>
        </p:blipFill>
        <p:spPr>
          <a:xfrm>
            <a:off x="4885669" y="3314107"/>
            <a:ext cx="1785840" cy="15329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5AA4AD-6347-4D21-8739-71A2E2AB1EBF}"/>
              </a:ext>
            </a:extLst>
          </p:cNvPr>
          <p:cNvSpPr>
            <a:spLocks noGrp="1"/>
          </p:cNvSpPr>
          <p:nvPr>
            <p:ph type="title"/>
          </p:nvPr>
        </p:nvSpPr>
        <p:spPr>
          <a:xfrm>
            <a:off x="1299102" y="2020186"/>
            <a:ext cx="5277294" cy="1408814"/>
          </a:xfrm>
        </p:spPr>
        <p:txBody>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dirty="0"/>
              <a:t>            </a:t>
            </a:r>
            <a:r>
              <a:rPr lang="es-ES" sz="3200" dirty="0"/>
              <a:t>2</a:t>
            </a:r>
            <a:br>
              <a:rPr lang="es-ES" dirty="0"/>
            </a:br>
            <a:r>
              <a:rPr lang="es-ES" sz="6600" dirty="0"/>
              <a:t>E=SD + G</a:t>
            </a:r>
          </a:p>
        </p:txBody>
      </p:sp>
      <p:sp>
        <p:nvSpPr>
          <p:cNvPr id="3" name="Marcador de texto 2">
            <a:extLst>
              <a:ext uri="{FF2B5EF4-FFF2-40B4-BE49-F238E27FC236}">
                <a16:creationId xmlns:a16="http://schemas.microsoft.com/office/drawing/2014/main" id="{945A7C4D-1853-4C6C-9F1E-83476797A3BC}"/>
              </a:ext>
            </a:extLst>
          </p:cNvPr>
          <p:cNvSpPr>
            <a:spLocks noGrp="1"/>
          </p:cNvSpPr>
          <p:nvPr>
            <p:ph type="body" idx="1"/>
          </p:nvPr>
        </p:nvSpPr>
        <p:spPr>
          <a:xfrm>
            <a:off x="5417447" y="2111633"/>
            <a:ext cx="3896673" cy="2401444"/>
          </a:xfrm>
        </p:spPr>
        <p:txBody>
          <a:bodyPr/>
          <a:lstStyle/>
          <a:p>
            <a:r>
              <a:rPr lang="es-ES" dirty="0"/>
              <a:t>E= Estructura </a:t>
            </a:r>
          </a:p>
          <a:p>
            <a:r>
              <a:rPr lang="es-ES" dirty="0"/>
              <a:t>S= Selección</a:t>
            </a:r>
          </a:p>
          <a:p>
            <a:r>
              <a:rPr lang="es-ES" dirty="0"/>
              <a:t>D= Dimensionamiento</a:t>
            </a:r>
          </a:p>
          <a:p>
            <a:r>
              <a:rPr lang="es-ES" dirty="0"/>
              <a:t>G= Gestión emocional</a:t>
            </a:r>
          </a:p>
          <a:p>
            <a:endParaRPr lang="es-ES" dirty="0"/>
          </a:p>
        </p:txBody>
      </p:sp>
      <p:pic>
        <p:nvPicPr>
          <p:cNvPr id="4" name="Imagen 3">
            <a:extLst>
              <a:ext uri="{FF2B5EF4-FFF2-40B4-BE49-F238E27FC236}">
                <a16:creationId xmlns:a16="http://schemas.microsoft.com/office/drawing/2014/main" id="{63DCB6A3-B8A0-4F66-A0E7-F317D106AC8C}"/>
              </a:ext>
            </a:extLst>
          </p:cNvPr>
          <p:cNvPicPr>
            <a:picLocks noChangeAspect="1"/>
          </p:cNvPicPr>
          <p:nvPr/>
        </p:nvPicPr>
        <p:blipFill>
          <a:blip r:embed="rId2"/>
          <a:stretch>
            <a:fillRect/>
          </a:stretch>
        </p:blipFill>
        <p:spPr>
          <a:xfrm>
            <a:off x="398880" y="129746"/>
            <a:ext cx="7779170" cy="963251"/>
          </a:xfrm>
          <a:prstGeom prst="rect">
            <a:avLst/>
          </a:prstGeom>
        </p:spPr>
      </p:pic>
      <p:pic>
        <p:nvPicPr>
          <p:cNvPr id="5" name="Imagen 4">
            <a:extLst>
              <a:ext uri="{FF2B5EF4-FFF2-40B4-BE49-F238E27FC236}">
                <a16:creationId xmlns:a16="http://schemas.microsoft.com/office/drawing/2014/main" id="{8427BF4C-9076-495C-84E7-D7612EE10495}"/>
              </a:ext>
            </a:extLst>
          </p:cNvPr>
          <p:cNvPicPr>
            <a:picLocks noChangeAspect="1"/>
          </p:cNvPicPr>
          <p:nvPr/>
        </p:nvPicPr>
        <p:blipFill>
          <a:blip r:embed="rId3"/>
          <a:stretch>
            <a:fillRect/>
          </a:stretch>
        </p:blipFill>
        <p:spPr>
          <a:xfrm>
            <a:off x="491657" y="181186"/>
            <a:ext cx="1469263" cy="896190"/>
          </a:xfrm>
          <a:prstGeom prst="rect">
            <a:avLst/>
          </a:prstGeom>
        </p:spPr>
      </p:pic>
      <p:pic>
        <p:nvPicPr>
          <p:cNvPr id="6" name="Imagen 5">
            <a:extLst>
              <a:ext uri="{FF2B5EF4-FFF2-40B4-BE49-F238E27FC236}">
                <a16:creationId xmlns:a16="http://schemas.microsoft.com/office/drawing/2014/main" id="{058790D6-3069-4C8F-AECD-189DA17FA010}"/>
              </a:ext>
            </a:extLst>
          </p:cNvPr>
          <p:cNvPicPr>
            <a:picLocks noChangeAspect="1"/>
          </p:cNvPicPr>
          <p:nvPr/>
        </p:nvPicPr>
        <p:blipFill>
          <a:blip r:embed="rId4"/>
          <a:stretch>
            <a:fillRect/>
          </a:stretch>
        </p:blipFill>
        <p:spPr>
          <a:xfrm>
            <a:off x="8427836" y="129746"/>
            <a:ext cx="3365284" cy="871804"/>
          </a:xfrm>
          <a:prstGeom prst="rect">
            <a:avLst/>
          </a:prstGeom>
        </p:spPr>
      </p:pic>
      <p:pic>
        <p:nvPicPr>
          <p:cNvPr id="7" name="Imagen 6">
            <a:extLst>
              <a:ext uri="{FF2B5EF4-FFF2-40B4-BE49-F238E27FC236}">
                <a16:creationId xmlns:a16="http://schemas.microsoft.com/office/drawing/2014/main" id="{EF39B211-FC39-4E08-9355-4A7814A9D04F}"/>
              </a:ext>
            </a:extLst>
          </p:cNvPr>
          <p:cNvPicPr>
            <a:picLocks noChangeAspect="1"/>
          </p:cNvPicPr>
          <p:nvPr/>
        </p:nvPicPr>
        <p:blipFill>
          <a:blip r:embed="rId5"/>
          <a:stretch>
            <a:fillRect/>
          </a:stretch>
        </p:blipFill>
        <p:spPr>
          <a:xfrm>
            <a:off x="0" y="1197812"/>
            <a:ext cx="12192000" cy="913821"/>
          </a:xfrm>
          <a:prstGeom prst="rect">
            <a:avLst/>
          </a:prstGeom>
        </p:spPr>
      </p:pic>
      <p:pic>
        <p:nvPicPr>
          <p:cNvPr id="9" name="Imagen 8" descr="Imagen que contiene luz&#10;&#10;Descripción generada automáticamente">
            <a:extLst>
              <a:ext uri="{FF2B5EF4-FFF2-40B4-BE49-F238E27FC236}">
                <a16:creationId xmlns:a16="http://schemas.microsoft.com/office/drawing/2014/main" id="{61EE378D-0571-4BB2-9E2F-B692F40DE4E1}"/>
              </a:ext>
            </a:extLst>
          </p:cNvPr>
          <p:cNvPicPr>
            <a:picLocks noChangeAspect="1"/>
          </p:cNvPicPr>
          <p:nvPr/>
        </p:nvPicPr>
        <p:blipFill>
          <a:blip r:embed="rId6"/>
          <a:stretch>
            <a:fillRect/>
          </a:stretch>
        </p:blipFill>
        <p:spPr>
          <a:xfrm>
            <a:off x="9515736" y="2020186"/>
            <a:ext cx="2474647" cy="1655764"/>
          </a:xfrm>
          <a:prstGeom prst="rect">
            <a:avLst/>
          </a:prstGeom>
        </p:spPr>
      </p:pic>
      <p:pic>
        <p:nvPicPr>
          <p:cNvPr id="11" name="Imagen 10" descr="Imagen que contiene persona, hombre, sostener, vistiendo&#10;&#10;Descripción generada automáticamente">
            <a:extLst>
              <a:ext uri="{FF2B5EF4-FFF2-40B4-BE49-F238E27FC236}">
                <a16:creationId xmlns:a16="http://schemas.microsoft.com/office/drawing/2014/main" id="{1CEB8F7A-165F-413F-8146-B41E08C44CD2}"/>
              </a:ext>
            </a:extLst>
          </p:cNvPr>
          <p:cNvPicPr>
            <a:picLocks noChangeAspect="1"/>
          </p:cNvPicPr>
          <p:nvPr/>
        </p:nvPicPr>
        <p:blipFill>
          <a:blip r:embed="rId7"/>
          <a:stretch>
            <a:fillRect/>
          </a:stretch>
        </p:blipFill>
        <p:spPr>
          <a:xfrm>
            <a:off x="1067856" y="3247892"/>
            <a:ext cx="3620047" cy="1704713"/>
          </a:xfrm>
          <a:prstGeom prst="rect">
            <a:avLst/>
          </a:prstGeom>
        </p:spPr>
      </p:pic>
    </p:spTree>
    <p:extLst>
      <p:ext uri="{BB962C8B-B14F-4D97-AF65-F5344CB8AC3E}">
        <p14:creationId xmlns:p14="http://schemas.microsoft.com/office/powerpoint/2010/main" val="390008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91017_160719 video prueba ciencia en el Ayto">
            <a:hlinkClick r:id="" action="ppaction://media"/>
            <a:extLst>
              <a:ext uri="{FF2B5EF4-FFF2-40B4-BE49-F238E27FC236}">
                <a16:creationId xmlns:a16="http://schemas.microsoft.com/office/drawing/2014/main" id="{0A8F67C2-AECE-48B5-8FFA-5908566FF67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67188" y="0"/>
            <a:ext cx="3857625" cy="6858000"/>
          </a:xfrm>
          <a:prstGeom prst="rect">
            <a:avLst/>
          </a:prstGeom>
        </p:spPr>
      </p:pic>
    </p:spTree>
    <p:extLst>
      <p:ext uri="{BB962C8B-B14F-4D97-AF65-F5344CB8AC3E}">
        <p14:creationId xmlns:p14="http://schemas.microsoft.com/office/powerpoint/2010/main" val="45223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9" name="Rectángulo 8">
            <a:extLst>
              <a:ext uri="{FF2B5EF4-FFF2-40B4-BE49-F238E27FC236}">
                <a16:creationId xmlns:a16="http://schemas.microsoft.com/office/drawing/2014/main" id="{931C39D2-8524-454C-A4F4-B1636B4DA6F0}"/>
              </a:ext>
            </a:extLst>
          </p:cNvPr>
          <p:cNvSpPr/>
          <p:nvPr/>
        </p:nvSpPr>
        <p:spPr>
          <a:xfrm>
            <a:off x="84890" y="361852"/>
            <a:ext cx="7779434" cy="959603"/>
          </a:xfrm>
          <a:prstGeom prst="rect">
            <a:avLst/>
          </a:prstGeom>
          <a:solidFill>
            <a:srgbClr val="E6B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a:extLst>
              <a:ext uri="{FF2B5EF4-FFF2-40B4-BE49-F238E27FC236}">
                <a16:creationId xmlns:a16="http://schemas.microsoft.com/office/drawing/2014/main" id="{8DB3ADC6-37A2-4903-AE3C-5D6786C15982}"/>
              </a:ext>
            </a:extLst>
          </p:cNvPr>
          <p:cNvPicPr>
            <a:picLocks noChangeAspect="1"/>
          </p:cNvPicPr>
          <p:nvPr/>
        </p:nvPicPr>
        <p:blipFill>
          <a:blip r:embed="rId3"/>
          <a:stretch>
            <a:fillRect/>
          </a:stretch>
        </p:blipFill>
        <p:spPr>
          <a:xfrm>
            <a:off x="8355345" y="439221"/>
            <a:ext cx="3368994" cy="870137"/>
          </a:xfrm>
          <a:prstGeom prst="rect">
            <a:avLst/>
          </a:prstGeom>
        </p:spPr>
      </p:pic>
      <p:pic>
        <p:nvPicPr>
          <p:cNvPr id="12" name="Imagen 11">
            <a:extLst>
              <a:ext uri="{FF2B5EF4-FFF2-40B4-BE49-F238E27FC236}">
                <a16:creationId xmlns:a16="http://schemas.microsoft.com/office/drawing/2014/main" id="{D367ABFF-EDDD-4942-B640-8323BFFC5567}"/>
              </a:ext>
            </a:extLst>
          </p:cNvPr>
          <p:cNvPicPr>
            <a:picLocks noChangeAspect="1"/>
          </p:cNvPicPr>
          <p:nvPr/>
        </p:nvPicPr>
        <p:blipFill rotWithShape="1">
          <a:blip r:embed="rId4"/>
          <a:srcRect l="8721" t="23590" r="16670" b="15897"/>
          <a:stretch/>
        </p:blipFill>
        <p:spPr>
          <a:xfrm>
            <a:off x="233376" y="427126"/>
            <a:ext cx="1470337" cy="894329"/>
          </a:xfrm>
          <a:prstGeom prst="rect">
            <a:avLst/>
          </a:prstGeom>
        </p:spPr>
      </p:pic>
      <p:sp>
        <p:nvSpPr>
          <p:cNvPr id="2" name="CuadroTexto 1">
            <a:extLst>
              <a:ext uri="{FF2B5EF4-FFF2-40B4-BE49-F238E27FC236}">
                <a16:creationId xmlns:a16="http://schemas.microsoft.com/office/drawing/2014/main" id="{E78ACDF6-383F-4D3C-8BB9-E24EBF046CC3}"/>
              </a:ext>
            </a:extLst>
          </p:cNvPr>
          <p:cNvSpPr txBox="1"/>
          <p:nvPr/>
        </p:nvSpPr>
        <p:spPr>
          <a:xfrm>
            <a:off x="1498701" y="1664269"/>
            <a:ext cx="9411286" cy="646331"/>
          </a:xfrm>
          <a:prstGeom prst="rect">
            <a:avLst/>
          </a:prstGeom>
          <a:noFill/>
        </p:spPr>
        <p:txBody>
          <a:bodyPr wrap="square" rtlCol="0">
            <a:spAutoFit/>
          </a:bodyPr>
          <a:lstStyle/>
          <a:p>
            <a:r>
              <a:rPr lang="es-ES" sz="3600" b="1" dirty="0">
                <a:latin typeface="Calibri" panose="020F0502020204030204" pitchFamily="34" charset="0"/>
                <a:cs typeface="Times New Roman" panose="02020603050405020304" pitchFamily="18" charset="0"/>
              </a:rPr>
              <a:t>QUE ES INNOVACION EN RR.HH PUBLICOS</a:t>
            </a:r>
            <a:endParaRPr lang="es-ES" dirty="0"/>
          </a:p>
        </p:txBody>
      </p:sp>
      <p:sp>
        <p:nvSpPr>
          <p:cNvPr id="3" name="CuadroTexto 2">
            <a:extLst>
              <a:ext uri="{FF2B5EF4-FFF2-40B4-BE49-F238E27FC236}">
                <a16:creationId xmlns:a16="http://schemas.microsoft.com/office/drawing/2014/main" id="{AD57D706-82F1-417C-B813-C2AB1086DB3D}"/>
              </a:ext>
            </a:extLst>
          </p:cNvPr>
          <p:cNvSpPr txBox="1"/>
          <p:nvPr/>
        </p:nvSpPr>
        <p:spPr>
          <a:xfrm>
            <a:off x="968545" y="2367430"/>
            <a:ext cx="10058400" cy="2677656"/>
          </a:xfrm>
          <a:prstGeom prst="rect">
            <a:avLst/>
          </a:prstGeom>
          <a:noFill/>
        </p:spPr>
        <p:txBody>
          <a:bodyPr wrap="square" rtlCol="0">
            <a:spAutoFit/>
          </a:bodyPr>
          <a:lstStyle/>
          <a:p>
            <a:r>
              <a:rPr lang="es-ES" sz="2800" dirty="0">
                <a:latin typeface="+mn-lt"/>
              </a:rPr>
              <a:t>La innovación pública como la implementación de una idea nueva, en un contexto organizativo determinado, cuya puesta en práctica transforma la realidad y el paradigma organizativo existente, originando cambios e impactos positivos en clave de valor público y conocimiento, siendo capaz de ser transferible a otras organizaciones.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11B4161-D9D1-4972-BDB1-6A3FD11462EA}"/>
              </a:ext>
            </a:extLst>
          </p:cNvPr>
          <p:cNvSpPr/>
          <p:nvPr/>
        </p:nvSpPr>
        <p:spPr>
          <a:xfrm>
            <a:off x="300116" y="339104"/>
            <a:ext cx="7779434" cy="959603"/>
          </a:xfrm>
          <a:prstGeom prst="rect">
            <a:avLst/>
          </a:prstGeom>
          <a:solidFill>
            <a:srgbClr val="E6B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0A291425-A217-4B90-8A0A-D19E42201F2D}"/>
              </a:ext>
            </a:extLst>
          </p:cNvPr>
          <p:cNvPicPr>
            <a:picLocks noChangeAspect="1"/>
          </p:cNvPicPr>
          <p:nvPr/>
        </p:nvPicPr>
        <p:blipFill>
          <a:blip r:embed="rId2"/>
          <a:stretch>
            <a:fillRect/>
          </a:stretch>
        </p:blipFill>
        <p:spPr>
          <a:xfrm>
            <a:off x="550218" y="363947"/>
            <a:ext cx="1469263" cy="896190"/>
          </a:xfrm>
          <a:prstGeom prst="rect">
            <a:avLst/>
          </a:prstGeom>
        </p:spPr>
      </p:pic>
      <p:pic>
        <p:nvPicPr>
          <p:cNvPr id="4" name="Imagen 3">
            <a:extLst>
              <a:ext uri="{FF2B5EF4-FFF2-40B4-BE49-F238E27FC236}">
                <a16:creationId xmlns:a16="http://schemas.microsoft.com/office/drawing/2014/main" id="{7F18659A-0C56-49B5-84C9-1396B6311680}"/>
              </a:ext>
            </a:extLst>
          </p:cNvPr>
          <p:cNvPicPr>
            <a:picLocks noChangeAspect="1"/>
          </p:cNvPicPr>
          <p:nvPr/>
        </p:nvPicPr>
        <p:blipFill>
          <a:blip r:embed="rId3"/>
          <a:stretch>
            <a:fillRect/>
          </a:stretch>
        </p:blipFill>
        <p:spPr>
          <a:xfrm>
            <a:off x="8414058" y="478302"/>
            <a:ext cx="3365284" cy="871804"/>
          </a:xfrm>
          <a:prstGeom prst="rect">
            <a:avLst/>
          </a:prstGeom>
        </p:spPr>
      </p:pic>
      <p:sp>
        <p:nvSpPr>
          <p:cNvPr id="5" name="Título 4">
            <a:extLst>
              <a:ext uri="{FF2B5EF4-FFF2-40B4-BE49-F238E27FC236}">
                <a16:creationId xmlns:a16="http://schemas.microsoft.com/office/drawing/2014/main" id="{C4D5E8B8-005F-480E-B7AE-9E20F4DF1C03}"/>
              </a:ext>
            </a:extLst>
          </p:cNvPr>
          <p:cNvSpPr>
            <a:spLocks noGrp="1"/>
          </p:cNvSpPr>
          <p:nvPr>
            <p:ph type="title"/>
          </p:nvPr>
        </p:nvSpPr>
        <p:spPr>
          <a:xfrm>
            <a:off x="648607" y="1378236"/>
            <a:ext cx="3365284" cy="731912"/>
          </a:xfrm>
        </p:spPr>
        <p:txBody>
          <a:bodyPr/>
          <a:lstStyle/>
          <a:p>
            <a:r>
              <a:rPr lang="es-ES" dirty="0"/>
              <a:t>DIMENSIONES</a:t>
            </a:r>
          </a:p>
        </p:txBody>
      </p:sp>
      <p:sp>
        <p:nvSpPr>
          <p:cNvPr id="6" name="Marcador de texto 5">
            <a:extLst>
              <a:ext uri="{FF2B5EF4-FFF2-40B4-BE49-F238E27FC236}">
                <a16:creationId xmlns:a16="http://schemas.microsoft.com/office/drawing/2014/main" id="{CED2765B-B2A5-421C-99E6-1955159AFE6D}"/>
              </a:ext>
            </a:extLst>
          </p:cNvPr>
          <p:cNvSpPr>
            <a:spLocks noGrp="1"/>
          </p:cNvSpPr>
          <p:nvPr>
            <p:ph type="body" idx="1"/>
          </p:nvPr>
        </p:nvSpPr>
        <p:spPr>
          <a:xfrm>
            <a:off x="4839286" y="1410586"/>
            <a:ext cx="6660872" cy="4873625"/>
          </a:xfrm>
        </p:spPr>
        <p:txBody>
          <a:bodyPr/>
          <a:lstStyle/>
          <a:p>
            <a:r>
              <a:rPr lang="es-ES" dirty="0"/>
              <a:t>EJEMPLO PARA TODA LA FAMILIA</a:t>
            </a:r>
          </a:p>
          <a:p>
            <a:pPr marL="25400" indent="0">
              <a:buNone/>
            </a:pPr>
            <a:r>
              <a:rPr lang="es-ES" dirty="0"/>
              <a:t>                   #PYMELBASTAYA </a:t>
            </a:r>
          </a:p>
          <a:p>
            <a:pPr marL="25400" indent="0">
              <a:buNone/>
            </a:pPr>
            <a:r>
              <a:rPr lang="es-ES" dirty="0"/>
              <a:t>	</a:t>
            </a:r>
          </a:p>
          <a:p>
            <a:pPr marL="25400" indent="0">
              <a:buNone/>
            </a:pPr>
            <a:endParaRPr lang="es-ES" dirty="0"/>
          </a:p>
        </p:txBody>
      </p:sp>
      <p:sp>
        <p:nvSpPr>
          <p:cNvPr id="7" name="Marcador de texto 6">
            <a:extLst>
              <a:ext uri="{FF2B5EF4-FFF2-40B4-BE49-F238E27FC236}">
                <a16:creationId xmlns:a16="http://schemas.microsoft.com/office/drawing/2014/main" id="{A4993BB5-F884-4B50-8CEE-7C079487F32F}"/>
              </a:ext>
            </a:extLst>
          </p:cNvPr>
          <p:cNvSpPr>
            <a:spLocks noGrp="1"/>
          </p:cNvSpPr>
          <p:nvPr>
            <p:ph type="body" idx="2"/>
          </p:nvPr>
        </p:nvSpPr>
        <p:spPr>
          <a:xfrm>
            <a:off x="300116" y="2110148"/>
            <a:ext cx="4539170" cy="3811588"/>
          </a:xfrm>
        </p:spPr>
        <p:txBody>
          <a:bodyPr/>
          <a:lstStyle/>
          <a:p>
            <a:pPr marL="571500" indent="-342900">
              <a:buFont typeface="+mj-lt"/>
              <a:buAutoNum type="arabicPeriod"/>
            </a:pPr>
            <a:r>
              <a:rPr lang="es-ES" sz="3200" dirty="0"/>
              <a:t>ESTRUCTURA</a:t>
            </a:r>
          </a:p>
          <a:p>
            <a:pPr marL="571500" indent="-342900">
              <a:buFont typeface="+mj-lt"/>
              <a:buAutoNum type="arabicPeriod"/>
            </a:pPr>
            <a:r>
              <a:rPr lang="es-ES" sz="3200" dirty="0"/>
              <a:t>DIMENSIONAMIENTO</a:t>
            </a:r>
          </a:p>
          <a:p>
            <a:pPr marL="571500" indent="-342900">
              <a:buFont typeface="+mj-lt"/>
              <a:buAutoNum type="arabicPeriod"/>
            </a:pPr>
            <a:r>
              <a:rPr lang="es-ES" sz="3200" dirty="0"/>
              <a:t>ENVEJECIMIENTO</a:t>
            </a:r>
          </a:p>
          <a:p>
            <a:pPr marL="571500" indent="-342900">
              <a:buFont typeface="+mj-lt"/>
              <a:buAutoNum type="arabicPeriod"/>
            </a:pPr>
            <a:r>
              <a:rPr lang="es-ES" sz="3200" dirty="0"/>
              <a:t>SELECCIÓN </a:t>
            </a:r>
          </a:p>
          <a:p>
            <a:pPr marL="571500" indent="-342900">
              <a:buFont typeface="+mj-lt"/>
              <a:buAutoNum type="arabicPeriod"/>
            </a:pPr>
            <a:r>
              <a:rPr lang="es-ES" sz="3200" dirty="0"/>
              <a:t>GESTION DE RECOMPENSAS</a:t>
            </a:r>
          </a:p>
        </p:txBody>
      </p:sp>
      <p:pic>
        <p:nvPicPr>
          <p:cNvPr id="9" name="Imagen 8" descr="Imagen que contiene paraguas&#10;&#10;Descripción generada automáticamente">
            <a:extLst>
              <a:ext uri="{FF2B5EF4-FFF2-40B4-BE49-F238E27FC236}">
                <a16:creationId xmlns:a16="http://schemas.microsoft.com/office/drawing/2014/main" id="{202EB7AF-200F-4E21-87F5-4068117FC19C}"/>
              </a:ext>
            </a:extLst>
          </p:cNvPr>
          <p:cNvPicPr>
            <a:picLocks noChangeAspect="1"/>
          </p:cNvPicPr>
          <p:nvPr/>
        </p:nvPicPr>
        <p:blipFill>
          <a:blip r:embed="rId4"/>
          <a:stretch>
            <a:fillRect/>
          </a:stretch>
        </p:blipFill>
        <p:spPr>
          <a:xfrm>
            <a:off x="5664681" y="2756032"/>
            <a:ext cx="5140675" cy="3420886"/>
          </a:xfrm>
          <a:prstGeom prst="rect">
            <a:avLst/>
          </a:prstGeom>
        </p:spPr>
      </p:pic>
    </p:spTree>
    <p:extLst>
      <p:ext uri="{BB962C8B-B14F-4D97-AF65-F5344CB8AC3E}">
        <p14:creationId xmlns:p14="http://schemas.microsoft.com/office/powerpoint/2010/main" val="1646367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BE475E7-12B7-4534-B976-1C173BBA797A}"/>
              </a:ext>
            </a:extLst>
          </p:cNvPr>
          <p:cNvSpPr>
            <a:spLocks noGrp="1"/>
          </p:cNvSpPr>
          <p:nvPr>
            <p:ph type="title"/>
          </p:nvPr>
        </p:nvSpPr>
        <p:spPr>
          <a:xfrm>
            <a:off x="659812" y="795055"/>
            <a:ext cx="10515600" cy="1325563"/>
          </a:xfrm>
        </p:spPr>
        <p:txBody>
          <a:bodyPr/>
          <a:lstStyle/>
          <a:p>
            <a:r>
              <a:rPr lang="es-ES" dirty="0"/>
              <a:t>CASOS DE ÉXITO O NO FRACASO</a:t>
            </a:r>
          </a:p>
        </p:txBody>
      </p:sp>
      <p:sp>
        <p:nvSpPr>
          <p:cNvPr id="6" name="Marcador de texto 5">
            <a:extLst>
              <a:ext uri="{FF2B5EF4-FFF2-40B4-BE49-F238E27FC236}">
                <a16:creationId xmlns:a16="http://schemas.microsoft.com/office/drawing/2014/main" id="{D01D6CA6-5A09-4839-B351-36BF0C94EAFA}"/>
              </a:ext>
            </a:extLst>
          </p:cNvPr>
          <p:cNvSpPr>
            <a:spLocks noGrp="1"/>
          </p:cNvSpPr>
          <p:nvPr>
            <p:ph type="body" idx="1"/>
          </p:nvPr>
        </p:nvSpPr>
        <p:spPr/>
        <p:txBody>
          <a:bodyPr/>
          <a:lstStyle/>
          <a:p>
            <a:r>
              <a:rPr lang="es-ES" dirty="0"/>
              <a:t>DIMENSIONES</a:t>
            </a:r>
          </a:p>
        </p:txBody>
      </p:sp>
      <p:pic>
        <p:nvPicPr>
          <p:cNvPr id="10" name="Imagen 9">
            <a:extLst>
              <a:ext uri="{FF2B5EF4-FFF2-40B4-BE49-F238E27FC236}">
                <a16:creationId xmlns:a16="http://schemas.microsoft.com/office/drawing/2014/main" id="{7637689B-F85E-4ECD-BB6E-AE96185ED99C}"/>
              </a:ext>
            </a:extLst>
          </p:cNvPr>
          <p:cNvPicPr>
            <a:picLocks noChangeAspect="1"/>
          </p:cNvPicPr>
          <p:nvPr/>
        </p:nvPicPr>
        <p:blipFill>
          <a:blip r:embed="rId2"/>
          <a:stretch>
            <a:fillRect/>
          </a:stretch>
        </p:blipFill>
        <p:spPr>
          <a:xfrm>
            <a:off x="659812" y="2682545"/>
            <a:ext cx="4541914" cy="3810330"/>
          </a:xfrm>
          <a:prstGeom prst="rect">
            <a:avLst/>
          </a:prstGeom>
        </p:spPr>
      </p:pic>
      <p:sp>
        <p:nvSpPr>
          <p:cNvPr id="8" name="Marcador de texto 7">
            <a:extLst>
              <a:ext uri="{FF2B5EF4-FFF2-40B4-BE49-F238E27FC236}">
                <a16:creationId xmlns:a16="http://schemas.microsoft.com/office/drawing/2014/main" id="{58CFC1D7-5C9C-415A-AB59-0B28982253AA}"/>
              </a:ext>
            </a:extLst>
          </p:cNvPr>
          <p:cNvSpPr>
            <a:spLocks noGrp="1"/>
          </p:cNvSpPr>
          <p:nvPr>
            <p:ph type="body" idx="3"/>
          </p:nvPr>
        </p:nvSpPr>
        <p:spPr/>
        <p:txBody>
          <a:bodyPr/>
          <a:lstStyle/>
          <a:p>
            <a:r>
              <a:rPr lang="es-ES" dirty="0"/>
              <a:t>EJEMPLOS</a:t>
            </a:r>
          </a:p>
        </p:txBody>
      </p:sp>
      <p:sp>
        <p:nvSpPr>
          <p:cNvPr id="9" name="Marcador de texto 8">
            <a:extLst>
              <a:ext uri="{FF2B5EF4-FFF2-40B4-BE49-F238E27FC236}">
                <a16:creationId xmlns:a16="http://schemas.microsoft.com/office/drawing/2014/main" id="{FD40A5DB-5FEE-4EBF-8904-DB88AA0D2E2A}"/>
              </a:ext>
            </a:extLst>
          </p:cNvPr>
          <p:cNvSpPr>
            <a:spLocks noGrp="1"/>
          </p:cNvSpPr>
          <p:nvPr>
            <p:ph type="body" idx="4"/>
          </p:nvPr>
        </p:nvSpPr>
        <p:spPr>
          <a:xfrm>
            <a:off x="5381701" y="2505075"/>
            <a:ext cx="6558449" cy="3684588"/>
          </a:xfrm>
        </p:spPr>
        <p:txBody>
          <a:bodyPr/>
          <a:lstStyle/>
          <a:p>
            <a:r>
              <a:rPr lang="es-ES" dirty="0"/>
              <a:t>RPT INNOVADORA</a:t>
            </a:r>
          </a:p>
          <a:p>
            <a:r>
              <a:rPr lang="es-ES" dirty="0"/>
              <a:t>AGRUPACION PARA EL SOSTENIMIENTO COMUN</a:t>
            </a:r>
          </a:p>
          <a:p>
            <a:r>
              <a:rPr lang="es-ES" dirty="0"/>
              <a:t>PROYECTOS INDIVIDUALIZADOS</a:t>
            </a:r>
          </a:p>
          <a:p>
            <a:r>
              <a:rPr lang="es-ES" dirty="0"/>
              <a:t>OPOSICIONES SIN TEMARIOS</a:t>
            </a:r>
          </a:p>
          <a:p>
            <a:r>
              <a:rPr lang="es-ES" dirty="0"/>
              <a:t>COMPENSANCION INTEGRAL</a:t>
            </a:r>
          </a:p>
        </p:txBody>
      </p:sp>
      <p:pic>
        <p:nvPicPr>
          <p:cNvPr id="11" name="Imagen 10">
            <a:extLst>
              <a:ext uri="{FF2B5EF4-FFF2-40B4-BE49-F238E27FC236}">
                <a16:creationId xmlns:a16="http://schemas.microsoft.com/office/drawing/2014/main" id="{632C445C-C6E1-43B6-85ED-552C22DA039A}"/>
              </a:ext>
            </a:extLst>
          </p:cNvPr>
          <p:cNvPicPr>
            <a:picLocks noChangeAspect="1"/>
          </p:cNvPicPr>
          <p:nvPr/>
        </p:nvPicPr>
        <p:blipFill>
          <a:blip r:embed="rId3"/>
          <a:stretch>
            <a:fillRect/>
          </a:stretch>
        </p:blipFill>
        <p:spPr>
          <a:xfrm>
            <a:off x="251849" y="145263"/>
            <a:ext cx="7779170" cy="957155"/>
          </a:xfrm>
          <a:prstGeom prst="rect">
            <a:avLst/>
          </a:prstGeom>
        </p:spPr>
      </p:pic>
      <p:pic>
        <p:nvPicPr>
          <p:cNvPr id="12" name="Imagen 11">
            <a:extLst>
              <a:ext uri="{FF2B5EF4-FFF2-40B4-BE49-F238E27FC236}">
                <a16:creationId xmlns:a16="http://schemas.microsoft.com/office/drawing/2014/main" id="{F1C3EB25-E45C-4558-93FA-3E9767B11452}"/>
              </a:ext>
            </a:extLst>
          </p:cNvPr>
          <p:cNvPicPr>
            <a:picLocks noChangeAspect="1"/>
          </p:cNvPicPr>
          <p:nvPr/>
        </p:nvPicPr>
        <p:blipFill>
          <a:blip r:embed="rId4"/>
          <a:stretch>
            <a:fillRect/>
          </a:stretch>
        </p:blipFill>
        <p:spPr>
          <a:xfrm>
            <a:off x="479836" y="248143"/>
            <a:ext cx="1469263" cy="896190"/>
          </a:xfrm>
          <a:prstGeom prst="rect">
            <a:avLst/>
          </a:prstGeom>
        </p:spPr>
      </p:pic>
      <p:pic>
        <p:nvPicPr>
          <p:cNvPr id="13" name="Imagen 12">
            <a:extLst>
              <a:ext uri="{FF2B5EF4-FFF2-40B4-BE49-F238E27FC236}">
                <a16:creationId xmlns:a16="http://schemas.microsoft.com/office/drawing/2014/main" id="{7F766EAA-F8F2-4BBE-9805-5CFDFB58660E}"/>
              </a:ext>
            </a:extLst>
          </p:cNvPr>
          <p:cNvPicPr>
            <a:picLocks noChangeAspect="1"/>
          </p:cNvPicPr>
          <p:nvPr/>
        </p:nvPicPr>
        <p:blipFill>
          <a:blip r:embed="rId5"/>
          <a:stretch>
            <a:fillRect/>
          </a:stretch>
        </p:blipFill>
        <p:spPr>
          <a:xfrm>
            <a:off x="8574867" y="247432"/>
            <a:ext cx="3365284" cy="871804"/>
          </a:xfrm>
          <a:prstGeom prst="rect">
            <a:avLst/>
          </a:prstGeom>
        </p:spPr>
      </p:pic>
    </p:spTree>
    <p:extLst>
      <p:ext uri="{BB962C8B-B14F-4D97-AF65-F5344CB8AC3E}">
        <p14:creationId xmlns:p14="http://schemas.microsoft.com/office/powerpoint/2010/main" val="265830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453DE7E-6B7E-4257-A553-8C7229963E82}"/>
              </a:ext>
            </a:extLst>
          </p:cNvPr>
          <p:cNvPicPr>
            <a:picLocks noChangeAspect="1"/>
          </p:cNvPicPr>
          <p:nvPr/>
        </p:nvPicPr>
        <p:blipFill>
          <a:blip r:embed="rId2"/>
          <a:stretch>
            <a:fillRect/>
          </a:stretch>
        </p:blipFill>
        <p:spPr>
          <a:xfrm>
            <a:off x="218126" y="387976"/>
            <a:ext cx="7779170" cy="957155"/>
          </a:xfrm>
          <a:prstGeom prst="rect">
            <a:avLst/>
          </a:prstGeom>
        </p:spPr>
      </p:pic>
      <p:pic>
        <p:nvPicPr>
          <p:cNvPr id="3" name="Imagen 2">
            <a:extLst>
              <a:ext uri="{FF2B5EF4-FFF2-40B4-BE49-F238E27FC236}">
                <a16:creationId xmlns:a16="http://schemas.microsoft.com/office/drawing/2014/main" id="{DD6E009E-31D0-4BA9-8CDF-1974267D842A}"/>
              </a:ext>
            </a:extLst>
          </p:cNvPr>
          <p:cNvPicPr>
            <a:picLocks noChangeAspect="1"/>
          </p:cNvPicPr>
          <p:nvPr/>
        </p:nvPicPr>
        <p:blipFill>
          <a:blip r:embed="rId3"/>
          <a:stretch>
            <a:fillRect/>
          </a:stretch>
        </p:blipFill>
        <p:spPr>
          <a:xfrm>
            <a:off x="353433" y="448941"/>
            <a:ext cx="1469263" cy="896190"/>
          </a:xfrm>
          <a:prstGeom prst="rect">
            <a:avLst/>
          </a:prstGeom>
        </p:spPr>
      </p:pic>
      <p:pic>
        <p:nvPicPr>
          <p:cNvPr id="4" name="Imagen 3">
            <a:extLst>
              <a:ext uri="{FF2B5EF4-FFF2-40B4-BE49-F238E27FC236}">
                <a16:creationId xmlns:a16="http://schemas.microsoft.com/office/drawing/2014/main" id="{0E4806ED-9154-486F-B614-8257063451C8}"/>
              </a:ext>
            </a:extLst>
          </p:cNvPr>
          <p:cNvPicPr>
            <a:picLocks noChangeAspect="1"/>
          </p:cNvPicPr>
          <p:nvPr/>
        </p:nvPicPr>
        <p:blipFill>
          <a:blip r:embed="rId4"/>
          <a:stretch>
            <a:fillRect/>
          </a:stretch>
        </p:blipFill>
        <p:spPr>
          <a:xfrm>
            <a:off x="8209181" y="387976"/>
            <a:ext cx="3365284" cy="871804"/>
          </a:xfrm>
          <a:prstGeom prst="rect">
            <a:avLst/>
          </a:prstGeom>
        </p:spPr>
      </p:pic>
      <p:sp>
        <p:nvSpPr>
          <p:cNvPr id="5" name="CuadroTexto 4">
            <a:extLst>
              <a:ext uri="{FF2B5EF4-FFF2-40B4-BE49-F238E27FC236}">
                <a16:creationId xmlns:a16="http://schemas.microsoft.com/office/drawing/2014/main" id="{24F690BE-97B6-4A4D-8065-F16F5DDD3CC4}"/>
              </a:ext>
            </a:extLst>
          </p:cNvPr>
          <p:cNvSpPr txBox="1"/>
          <p:nvPr/>
        </p:nvSpPr>
        <p:spPr>
          <a:xfrm>
            <a:off x="563526" y="1679944"/>
            <a:ext cx="4561368" cy="307777"/>
          </a:xfrm>
          <a:prstGeom prst="rect">
            <a:avLst/>
          </a:prstGeom>
          <a:noFill/>
        </p:spPr>
        <p:txBody>
          <a:bodyPr wrap="square" rtlCol="0">
            <a:spAutoFit/>
          </a:bodyPr>
          <a:lstStyle/>
          <a:p>
            <a:r>
              <a:rPr lang="es-ES" dirty="0">
                <a:highlight>
                  <a:srgbClr val="00FF00"/>
                </a:highlight>
              </a:rPr>
              <a:t>RPT INNOVADORA</a:t>
            </a:r>
          </a:p>
        </p:txBody>
      </p:sp>
      <p:sp>
        <p:nvSpPr>
          <p:cNvPr id="6" name="CuadroTexto 5">
            <a:extLst>
              <a:ext uri="{FF2B5EF4-FFF2-40B4-BE49-F238E27FC236}">
                <a16:creationId xmlns:a16="http://schemas.microsoft.com/office/drawing/2014/main" id="{553032D8-755E-4F4C-9CA0-101F3A444EA7}"/>
              </a:ext>
            </a:extLst>
          </p:cNvPr>
          <p:cNvSpPr txBox="1"/>
          <p:nvPr/>
        </p:nvSpPr>
        <p:spPr>
          <a:xfrm>
            <a:off x="1162493" y="2190307"/>
            <a:ext cx="8729330" cy="2308324"/>
          </a:xfrm>
          <a:prstGeom prst="rect">
            <a:avLst/>
          </a:prstGeom>
          <a:noFill/>
        </p:spPr>
        <p:txBody>
          <a:bodyPr wrap="square" rtlCol="0">
            <a:spAutoFit/>
          </a:bodyPr>
          <a:lstStyle/>
          <a:p>
            <a:pPr marL="342900" indent="-342900">
              <a:buFont typeface="+mj-lt"/>
              <a:buAutoNum type="arabicPeriod"/>
            </a:pPr>
            <a:r>
              <a:rPr lang="es-ES" sz="1800" dirty="0"/>
              <a:t>que plantear como “a extinguir” los puestos de: conserje, </a:t>
            </a:r>
            <a:r>
              <a:rPr lang="es-ES" sz="1800" dirty="0" err="1"/>
              <a:t>vedel</a:t>
            </a:r>
            <a:r>
              <a:rPr lang="es-ES" sz="1800" dirty="0"/>
              <a:t>, auxiliar administrativo, peón.</a:t>
            </a:r>
          </a:p>
          <a:p>
            <a:pPr marL="342900" indent="-342900">
              <a:buFont typeface="+mj-lt"/>
              <a:buAutoNum type="arabicPeriod"/>
            </a:pPr>
            <a:r>
              <a:rPr lang="es-ES" sz="1800" dirty="0"/>
              <a:t> Nuevos puestos de trabajo de: relaciones públicas, protocolo y comunicaciones, técnico de administración electrónica, e-archivero, </a:t>
            </a:r>
            <a:r>
              <a:rPr lang="es-ES" sz="1800" dirty="0" err="1"/>
              <a:t>compliance</a:t>
            </a:r>
            <a:r>
              <a:rPr lang="es-ES" sz="1800" dirty="0"/>
              <a:t> público, analista de datos públicos.</a:t>
            </a:r>
          </a:p>
          <a:p>
            <a:pPr marL="342900" indent="-342900">
              <a:buFont typeface="+mj-lt"/>
              <a:buAutoNum type="arabicPeriod"/>
            </a:pPr>
            <a:r>
              <a:rPr lang="es-ES" sz="1800" dirty="0"/>
              <a:t>preparar una correcta carrera profesional dentro de la administración </a:t>
            </a:r>
          </a:p>
          <a:p>
            <a:pPr marL="342900" indent="-342900">
              <a:buFont typeface="+mj-lt"/>
              <a:buAutoNum type="arabicPeriod"/>
            </a:pPr>
            <a:r>
              <a:rPr lang="es-ES" sz="1800" dirty="0"/>
              <a:t>“estirar” bastante la RPT aunque seamos conscientes de que no siempre se va cubrir el 100% de la plazas establecidas en la RPT</a:t>
            </a:r>
            <a:r>
              <a:rPr lang="es-ES" dirty="0"/>
              <a:t>.</a:t>
            </a:r>
          </a:p>
        </p:txBody>
      </p:sp>
      <p:pic>
        <p:nvPicPr>
          <p:cNvPr id="8" name="Imagen 7">
            <a:extLst>
              <a:ext uri="{FF2B5EF4-FFF2-40B4-BE49-F238E27FC236}">
                <a16:creationId xmlns:a16="http://schemas.microsoft.com/office/drawing/2014/main" id="{1E2B16BF-A336-4C19-843F-A8E094C00A92}"/>
              </a:ext>
            </a:extLst>
          </p:cNvPr>
          <p:cNvPicPr>
            <a:picLocks noChangeAspect="1"/>
          </p:cNvPicPr>
          <p:nvPr/>
        </p:nvPicPr>
        <p:blipFill>
          <a:blip r:embed="rId5"/>
          <a:stretch>
            <a:fillRect/>
          </a:stretch>
        </p:blipFill>
        <p:spPr>
          <a:xfrm>
            <a:off x="9157956" y="1259780"/>
            <a:ext cx="3034044" cy="1517022"/>
          </a:xfrm>
          <a:prstGeom prst="rect">
            <a:avLst/>
          </a:prstGeom>
        </p:spPr>
      </p:pic>
    </p:spTree>
    <p:extLst>
      <p:ext uri="{BB962C8B-B14F-4D97-AF65-F5344CB8AC3E}">
        <p14:creationId xmlns:p14="http://schemas.microsoft.com/office/powerpoint/2010/main" val="3078968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3E2BAFC-3E17-47A6-B2B4-E34663B23E7E}"/>
              </a:ext>
            </a:extLst>
          </p:cNvPr>
          <p:cNvPicPr>
            <a:picLocks noChangeAspect="1"/>
          </p:cNvPicPr>
          <p:nvPr/>
        </p:nvPicPr>
        <p:blipFill>
          <a:blip r:embed="rId2"/>
          <a:stretch>
            <a:fillRect/>
          </a:stretch>
        </p:blipFill>
        <p:spPr>
          <a:xfrm>
            <a:off x="281922" y="100897"/>
            <a:ext cx="7779170" cy="957155"/>
          </a:xfrm>
          <a:prstGeom prst="rect">
            <a:avLst/>
          </a:prstGeom>
        </p:spPr>
      </p:pic>
      <p:pic>
        <p:nvPicPr>
          <p:cNvPr id="3" name="Imagen 2">
            <a:extLst>
              <a:ext uri="{FF2B5EF4-FFF2-40B4-BE49-F238E27FC236}">
                <a16:creationId xmlns:a16="http://schemas.microsoft.com/office/drawing/2014/main" id="{4F638F8A-1104-470E-B7D8-9D655378D754}"/>
              </a:ext>
            </a:extLst>
          </p:cNvPr>
          <p:cNvPicPr>
            <a:picLocks noChangeAspect="1"/>
          </p:cNvPicPr>
          <p:nvPr/>
        </p:nvPicPr>
        <p:blipFill>
          <a:blip r:embed="rId3"/>
          <a:stretch>
            <a:fillRect/>
          </a:stretch>
        </p:blipFill>
        <p:spPr>
          <a:xfrm>
            <a:off x="576717" y="161862"/>
            <a:ext cx="1469263" cy="896190"/>
          </a:xfrm>
          <a:prstGeom prst="rect">
            <a:avLst/>
          </a:prstGeom>
        </p:spPr>
      </p:pic>
      <p:pic>
        <p:nvPicPr>
          <p:cNvPr id="4" name="Imagen 3">
            <a:extLst>
              <a:ext uri="{FF2B5EF4-FFF2-40B4-BE49-F238E27FC236}">
                <a16:creationId xmlns:a16="http://schemas.microsoft.com/office/drawing/2014/main" id="{DDA2A08A-E4C4-423C-B895-1412803ACE9D}"/>
              </a:ext>
            </a:extLst>
          </p:cNvPr>
          <p:cNvPicPr>
            <a:picLocks noChangeAspect="1"/>
          </p:cNvPicPr>
          <p:nvPr/>
        </p:nvPicPr>
        <p:blipFill>
          <a:blip r:embed="rId4"/>
          <a:stretch>
            <a:fillRect/>
          </a:stretch>
        </p:blipFill>
        <p:spPr>
          <a:xfrm>
            <a:off x="8355887" y="0"/>
            <a:ext cx="3365284" cy="871804"/>
          </a:xfrm>
          <a:prstGeom prst="rect">
            <a:avLst/>
          </a:prstGeom>
        </p:spPr>
      </p:pic>
      <p:sp>
        <p:nvSpPr>
          <p:cNvPr id="6" name="CuadroTexto 5">
            <a:extLst>
              <a:ext uri="{FF2B5EF4-FFF2-40B4-BE49-F238E27FC236}">
                <a16:creationId xmlns:a16="http://schemas.microsoft.com/office/drawing/2014/main" id="{7A1F6455-4A86-480D-B146-F6CC5F4E9F2B}"/>
              </a:ext>
            </a:extLst>
          </p:cNvPr>
          <p:cNvSpPr txBox="1"/>
          <p:nvPr/>
        </p:nvSpPr>
        <p:spPr>
          <a:xfrm>
            <a:off x="576717" y="1236658"/>
            <a:ext cx="4476307" cy="307777"/>
          </a:xfrm>
          <a:prstGeom prst="rect">
            <a:avLst/>
          </a:prstGeom>
          <a:noFill/>
        </p:spPr>
        <p:txBody>
          <a:bodyPr wrap="square" rtlCol="0">
            <a:spAutoFit/>
          </a:bodyPr>
          <a:lstStyle/>
          <a:p>
            <a:r>
              <a:rPr lang="es-ES" dirty="0">
                <a:highlight>
                  <a:srgbClr val="00FF00"/>
                </a:highlight>
              </a:rPr>
              <a:t>AGRUPACION PARA EL SOSTENIMIENTO COMUN</a:t>
            </a:r>
          </a:p>
        </p:txBody>
      </p:sp>
      <p:sp>
        <p:nvSpPr>
          <p:cNvPr id="8" name="CuadroTexto 7">
            <a:extLst>
              <a:ext uri="{FF2B5EF4-FFF2-40B4-BE49-F238E27FC236}">
                <a16:creationId xmlns:a16="http://schemas.microsoft.com/office/drawing/2014/main" id="{96697E39-AD39-4B1E-A5C0-3F80BB5030BF}"/>
              </a:ext>
            </a:extLst>
          </p:cNvPr>
          <p:cNvSpPr txBox="1"/>
          <p:nvPr/>
        </p:nvSpPr>
        <p:spPr>
          <a:xfrm>
            <a:off x="633424" y="1733833"/>
            <a:ext cx="7017488" cy="2523768"/>
          </a:xfrm>
          <a:prstGeom prst="rect">
            <a:avLst/>
          </a:prstGeom>
          <a:noFill/>
        </p:spPr>
        <p:txBody>
          <a:bodyPr wrap="square" rtlCol="0">
            <a:spAutoFit/>
          </a:bodyPr>
          <a:lstStyle/>
          <a:p>
            <a:pPr marL="342900" indent="-342900">
              <a:buFont typeface="+mj-lt"/>
              <a:buAutoNum type="arabicPeriod"/>
            </a:pPr>
            <a:r>
              <a:rPr lang="es-ES" sz="2400" dirty="0"/>
              <a:t>El papel de las Diputaciones </a:t>
            </a:r>
          </a:p>
          <a:p>
            <a:pPr marL="342900" indent="-342900">
              <a:buFont typeface="+mj-lt"/>
              <a:buAutoNum type="arabicPeriod"/>
            </a:pPr>
            <a:r>
              <a:rPr lang="es-ES" sz="2400" dirty="0"/>
              <a:t>La situación actual</a:t>
            </a:r>
          </a:p>
          <a:p>
            <a:pPr marL="342900" indent="-342900">
              <a:buFont typeface="+mj-lt"/>
              <a:buAutoNum type="arabicPeriod"/>
            </a:pPr>
            <a:r>
              <a:rPr lang="es-ES" sz="2400" dirty="0"/>
              <a:t>La experiencia: Artículo 78 de la Ley 2/2003, de 11 de marzo, de Administración Local de la Comunidad de Madrid de Régimen Local de la Comunidad de Madrid</a:t>
            </a:r>
            <a:r>
              <a:rPr lang="es-ES" dirty="0"/>
              <a:t>.</a:t>
            </a:r>
          </a:p>
          <a:p>
            <a:pPr lvl="3"/>
            <a:r>
              <a:rPr lang="es-ES" dirty="0"/>
              <a:t> </a:t>
            </a:r>
          </a:p>
        </p:txBody>
      </p:sp>
      <p:pic>
        <p:nvPicPr>
          <p:cNvPr id="10" name="Imagen 9" descr="Imagen que contiene tabla, cepillo de dientes, botella, cepillo&#10;&#10;Descripción generada automáticamente">
            <a:extLst>
              <a:ext uri="{FF2B5EF4-FFF2-40B4-BE49-F238E27FC236}">
                <a16:creationId xmlns:a16="http://schemas.microsoft.com/office/drawing/2014/main" id="{286F1B0D-A545-4456-B5A9-3A6852AC9C94}"/>
              </a:ext>
            </a:extLst>
          </p:cNvPr>
          <p:cNvPicPr>
            <a:picLocks noChangeAspect="1"/>
          </p:cNvPicPr>
          <p:nvPr/>
        </p:nvPicPr>
        <p:blipFill>
          <a:blip r:embed="rId5"/>
          <a:stretch>
            <a:fillRect/>
          </a:stretch>
        </p:blipFill>
        <p:spPr>
          <a:xfrm>
            <a:off x="7670873" y="1544435"/>
            <a:ext cx="4342994" cy="3261194"/>
          </a:xfrm>
          <a:prstGeom prst="rect">
            <a:avLst/>
          </a:prstGeom>
        </p:spPr>
      </p:pic>
    </p:spTree>
    <p:extLst>
      <p:ext uri="{BB962C8B-B14F-4D97-AF65-F5344CB8AC3E}">
        <p14:creationId xmlns:p14="http://schemas.microsoft.com/office/powerpoint/2010/main" val="2367061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180D50E-C649-41A0-92EB-1DC2FEAB20FF}"/>
              </a:ext>
            </a:extLst>
          </p:cNvPr>
          <p:cNvPicPr>
            <a:picLocks noChangeAspect="1"/>
          </p:cNvPicPr>
          <p:nvPr/>
        </p:nvPicPr>
        <p:blipFill>
          <a:blip r:embed="rId2"/>
          <a:stretch>
            <a:fillRect/>
          </a:stretch>
        </p:blipFill>
        <p:spPr>
          <a:xfrm>
            <a:off x="207494" y="79631"/>
            <a:ext cx="7779170" cy="957155"/>
          </a:xfrm>
          <a:prstGeom prst="rect">
            <a:avLst/>
          </a:prstGeom>
        </p:spPr>
      </p:pic>
      <p:pic>
        <p:nvPicPr>
          <p:cNvPr id="3" name="Imagen 2">
            <a:extLst>
              <a:ext uri="{FF2B5EF4-FFF2-40B4-BE49-F238E27FC236}">
                <a16:creationId xmlns:a16="http://schemas.microsoft.com/office/drawing/2014/main" id="{1FE91CEC-3912-414C-8CD4-1DBF7DBEB6EC}"/>
              </a:ext>
            </a:extLst>
          </p:cNvPr>
          <p:cNvPicPr>
            <a:picLocks noChangeAspect="1"/>
          </p:cNvPicPr>
          <p:nvPr/>
        </p:nvPicPr>
        <p:blipFill>
          <a:blip r:embed="rId3"/>
          <a:stretch>
            <a:fillRect/>
          </a:stretch>
        </p:blipFill>
        <p:spPr>
          <a:xfrm>
            <a:off x="8272977" y="79631"/>
            <a:ext cx="3365284" cy="871804"/>
          </a:xfrm>
          <a:prstGeom prst="rect">
            <a:avLst/>
          </a:prstGeom>
        </p:spPr>
      </p:pic>
      <p:pic>
        <p:nvPicPr>
          <p:cNvPr id="4" name="Imagen 3">
            <a:extLst>
              <a:ext uri="{FF2B5EF4-FFF2-40B4-BE49-F238E27FC236}">
                <a16:creationId xmlns:a16="http://schemas.microsoft.com/office/drawing/2014/main" id="{778CC259-27C4-4BBD-80C9-4F6BA0B7CA48}"/>
              </a:ext>
            </a:extLst>
          </p:cNvPr>
          <p:cNvPicPr>
            <a:picLocks noChangeAspect="1"/>
          </p:cNvPicPr>
          <p:nvPr/>
        </p:nvPicPr>
        <p:blipFill>
          <a:blip r:embed="rId4"/>
          <a:stretch>
            <a:fillRect/>
          </a:stretch>
        </p:blipFill>
        <p:spPr>
          <a:xfrm>
            <a:off x="438494" y="140596"/>
            <a:ext cx="1469263" cy="896190"/>
          </a:xfrm>
          <a:prstGeom prst="rect">
            <a:avLst/>
          </a:prstGeom>
        </p:spPr>
      </p:pic>
      <p:sp>
        <p:nvSpPr>
          <p:cNvPr id="5" name="CuadroTexto 4">
            <a:extLst>
              <a:ext uri="{FF2B5EF4-FFF2-40B4-BE49-F238E27FC236}">
                <a16:creationId xmlns:a16="http://schemas.microsoft.com/office/drawing/2014/main" id="{ECC01C2E-86F7-4A1B-9BFC-8C4682A51388}"/>
              </a:ext>
            </a:extLst>
          </p:cNvPr>
          <p:cNvSpPr txBox="1"/>
          <p:nvPr/>
        </p:nvSpPr>
        <p:spPr>
          <a:xfrm>
            <a:off x="438494" y="1297172"/>
            <a:ext cx="3242930" cy="307777"/>
          </a:xfrm>
          <a:prstGeom prst="rect">
            <a:avLst/>
          </a:prstGeom>
          <a:noFill/>
        </p:spPr>
        <p:txBody>
          <a:bodyPr wrap="square" rtlCol="0">
            <a:spAutoFit/>
          </a:bodyPr>
          <a:lstStyle/>
          <a:p>
            <a:r>
              <a:rPr lang="es-ES" dirty="0">
                <a:highlight>
                  <a:srgbClr val="00FF00"/>
                </a:highlight>
              </a:rPr>
              <a:t>PROYECTOS INDIVIDUALIZADOS</a:t>
            </a:r>
          </a:p>
        </p:txBody>
      </p:sp>
      <p:sp>
        <p:nvSpPr>
          <p:cNvPr id="6" name="CuadroTexto 5">
            <a:extLst>
              <a:ext uri="{FF2B5EF4-FFF2-40B4-BE49-F238E27FC236}">
                <a16:creationId xmlns:a16="http://schemas.microsoft.com/office/drawing/2014/main" id="{C6EEA862-2F54-45E7-AD8B-65665D832144}"/>
              </a:ext>
            </a:extLst>
          </p:cNvPr>
          <p:cNvSpPr txBox="1"/>
          <p:nvPr/>
        </p:nvSpPr>
        <p:spPr>
          <a:xfrm>
            <a:off x="1467293" y="1844070"/>
            <a:ext cx="7779170" cy="2031325"/>
          </a:xfrm>
          <a:prstGeom prst="rect">
            <a:avLst/>
          </a:prstGeom>
          <a:noFill/>
        </p:spPr>
        <p:txBody>
          <a:bodyPr wrap="square" rtlCol="0">
            <a:spAutoFit/>
          </a:bodyPr>
          <a:lstStyle/>
          <a:p>
            <a:r>
              <a:rPr lang="es-ES"/>
              <a:t>En un municipio del tamaño de Collado Mediano, nos parece que en primer lugar debemos acudir a proyectos individualizados.  Los proyectos individualizados tienen como protagonista a las persona que va a jubilarse y abandonar la organización.</a:t>
            </a:r>
          </a:p>
          <a:p>
            <a:endParaRPr lang="es-ES"/>
          </a:p>
          <a:p>
            <a:r>
              <a:rPr lang="es-ES"/>
              <a:t>Teniendo en cuenta el puesto de trabajo que han desarrollado a lo largo de su carrera profesional, las inquietudes de la persona, su “expertising” desde el Área de Recursos Humanos se plantea de forma voluntaria un “proyecto” que por un lado sirva de agradecimiento a la persona que se jubila, haga más llevadero su último año de trabajo y por último sirva para retener el conocimiento de esa persona en la organización de forma ordenada.</a:t>
            </a:r>
            <a:endParaRPr lang="es-ES" dirty="0"/>
          </a:p>
        </p:txBody>
      </p:sp>
      <p:sp>
        <p:nvSpPr>
          <p:cNvPr id="7" name="CuadroTexto 6">
            <a:extLst>
              <a:ext uri="{FF2B5EF4-FFF2-40B4-BE49-F238E27FC236}">
                <a16:creationId xmlns:a16="http://schemas.microsoft.com/office/drawing/2014/main" id="{E956A097-1521-408C-B673-D1ABF99BF095}"/>
              </a:ext>
            </a:extLst>
          </p:cNvPr>
          <p:cNvSpPr txBox="1"/>
          <p:nvPr/>
        </p:nvSpPr>
        <p:spPr>
          <a:xfrm>
            <a:off x="1518684" y="3952589"/>
            <a:ext cx="5156790" cy="738664"/>
          </a:xfrm>
          <a:prstGeom prst="rect">
            <a:avLst/>
          </a:prstGeom>
          <a:noFill/>
        </p:spPr>
        <p:txBody>
          <a:bodyPr wrap="square" rtlCol="0">
            <a:spAutoFit/>
          </a:bodyPr>
          <a:lstStyle/>
          <a:p>
            <a:r>
              <a:rPr lang="es-ES" b="1" u="sng" dirty="0">
                <a:effectLst>
                  <a:outerShdw blurRad="38100" dist="38100" dir="2700000" algn="tl">
                    <a:srgbClr val="000000">
                      <a:alpha val="43137"/>
                    </a:srgbClr>
                  </a:outerShdw>
                </a:effectLst>
              </a:rPr>
              <a:t>Ámbito</a:t>
            </a:r>
            <a:r>
              <a:rPr lang="es-ES" dirty="0"/>
              <a:t>: Libro de Festejos con una recopilación de fotos, carteles taurinos y programa de fiestas para recordar la gran riqueza cultural del pueblo de Collado Mediano y sus gentes.</a:t>
            </a:r>
          </a:p>
        </p:txBody>
      </p:sp>
      <p:sp>
        <p:nvSpPr>
          <p:cNvPr id="8" name="Rectángulo 7">
            <a:extLst>
              <a:ext uri="{FF2B5EF4-FFF2-40B4-BE49-F238E27FC236}">
                <a16:creationId xmlns:a16="http://schemas.microsoft.com/office/drawing/2014/main" id="{2FE424DD-8F2F-4464-97E2-84157A281BED}"/>
              </a:ext>
            </a:extLst>
          </p:cNvPr>
          <p:cNvSpPr/>
          <p:nvPr/>
        </p:nvSpPr>
        <p:spPr>
          <a:xfrm>
            <a:off x="7951878" y="3875395"/>
            <a:ext cx="2589170" cy="307777"/>
          </a:xfrm>
          <a:prstGeom prst="rect">
            <a:avLst/>
          </a:prstGeom>
        </p:spPr>
        <p:txBody>
          <a:bodyPr wrap="none">
            <a:spAutoFit/>
          </a:bodyPr>
          <a:lstStyle/>
          <a:p>
            <a:r>
              <a:rPr lang="es-ES" dirty="0"/>
              <a:t>EL TRABAJO DOCUMENTAL</a:t>
            </a:r>
          </a:p>
        </p:txBody>
      </p:sp>
      <p:sp>
        <p:nvSpPr>
          <p:cNvPr id="9" name="CuadroTexto 8">
            <a:extLst>
              <a:ext uri="{FF2B5EF4-FFF2-40B4-BE49-F238E27FC236}">
                <a16:creationId xmlns:a16="http://schemas.microsoft.com/office/drawing/2014/main" id="{FCBBDF74-86CE-4E6E-81F8-295359F710EF}"/>
              </a:ext>
            </a:extLst>
          </p:cNvPr>
          <p:cNvSpPr txBox="1"/>
          <p:nvPr/>
        </p:nvSpPr>
        <p:spPr>
          <a:xfrm>
            <a:off x="7951878" y="4321921"/>
            <a:ext cx="2818903" cy="523220"/>
          </a:xfrm>
          <a:prstGeom prst="rect">
            <a:avLst/>
          </a:prstGeom>
          <a:noFill/>
        </p:spPr>
        <p:txBody>
          <a:bodyPr wrap="square" rtlCol="0">
            <a:spAutoFit/>
          </a:bodyPr>
          <a:lstStyle/>
          <a:p>
            <a:r>
              <a:rPr lang="es-ES"/>
              <a:t>EXPOSICIÓN Y PUESTA EN VALOR</a:t>
            </a:r>
            <a:endParaRPr lang="es-ES" dirty="0"/>
          </a:p>
        </p:txBody>
      </p:sp>
      <p:sp>
        <p:nvSpPr>
          <p:cNvPr id="11" name="Flecha: a la derecha 10">
            <a:extLst>
              <a:ext uri="{FF2B5EF4-FFF2-40B4-BE49-F238E27FC236}">
                <a16:creationId xmlns:a16="http://schemas.microsoft.com/office/drawing/2014/main" id="{912EBCF5-36DD-4C8A-8360-3EEE24ABB9B4}"/>
              </a:ext>
            </a:extLst>
          </p:cNvPr>
          <p:cNvSpPr/>
          <p:nvPr/>
        </p:nvSpPr>
        <p:spPr>
          <a:xfrm>
            <a:off x="6751674" y="4040372"/>
            <a:ext cx="1041991" cy="5232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6510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0F1A3D3-FBBD-492D-8FF9-839A8024F008}"/>
              </a:ext>
            </a:extLst>
          </p:cNvPr>
          <p:cNvPicPr>
            <a:picLocks noChangeAspect="1"/>
          </p:cNvPicPr>
          <p:nvPr/>
        </p:nvPicPr>
        <p:blipFill>
          <a:blip r:embed="rId2"/>
          <a:stretch>
            <a:fillRect/>
          </a:stretch>
        </p:blipFill>
        <p:spPr>
          <a:xfrm>
            <a:off x="218127" y="74428"/>
            <a:ext cx="7779170" cy="957155"/>
          </a:xfrm>
          <a:prstGeom prst="rect">
            <a:avLst/>
          </a:prstGeom>
        </p:spPr>
      </p:pic>
      <p:pic>
        <p:nvPicPr>
          <p:cNvPr id="3" name="Imagen 2">
            <a:extLst>
              <a:ext uri="{FF2B5EF4-FFF2-40B4-BE49-F238E27FC236}">
                <a16:creationId xmlns:a16="http://schemas.microsoft.com/office/drawing/2014/main" id="{C22BCFAC-A115-457A-9551-B28922D4EFFF}"/>
              </a:ext>
            </a:extLst>
          </p:cNvPr>
          <p:cNvPicPr>
            <a:picLocks noChangeAspect="1"/>
          </p:cNvPicPr>
          <p:nvPr/>
        </p:nvPicPr>
        <p:blipFill>
          <a:blip r:embed="rId3"/>
          <a:stretch>
            <a:fillRect/>
          </a:stretch>
        </p:blipFill>
        <p:spPr>
          <a:xfrm>
            <a:off x="449126" y="135393"/>
            <a:ext cx="1469263" cy="896190"/>
          </a:xfrm>
          <a:prstGeom prst="rect">
            <a:avLst/>
          </a:prstGeom>
        </p:spPr>
      </p:pic>
      <p:pic>
        <p:nvPicPr>
          <p:cNvPr id="4" name="Imagen 3">
            <a:extLst>
              <a:ext uri="{FF2B5EF4-FFF2-40B4-BE49-F238E27FC236}">
                <a16:creationId xmlns:a16="http://schemas.microsoft.com/office/drawing/2014/main" id="{5024FC00-D855-4C02-BE5C-91F029108A00}"/>
              </a:ext>
            </a:extLst>
          </p:cNvPr>
          <p:cNvPicPr>
            <a:picLocks noChangeAspect="1"/>
          </p:cNvPicPr>
          <p:nvPr/>
        </p:nvPicPr>
        <p:blipFill>
          <a:blip r:embed="rId4"/>
          <a:stretch>
            <a:fillRect/>
          </a:stretch>
        </p:blipFill>
        <p:spPr>
          <a:xfrm>
            <a:off x="8228296" y="74428"/>
            <a:ext cx="3365284" cy="871804"/>
          </a:xfrm>
          <a:prstGeom prst="rect">
            <a:avLst/>
          </a:prstGeom>
        </p:spPr>
      </p:pic>
      <p:sp>
        <p:nvSpPr>
          <p:cNvPr id="7" name="Rectángulo 6">
            <a:extLst>
              <a:ext uri="{FF2B5EF4-FFF2-40B4-BE49-F238E27FC236}">
                <a16:creationId xmlns:a16="http://schemas.microsoft.com/office/drawing/2014/main" id="{31F8E89E-1724-45A9-AF98-A0A3F859C36E}"/>
              </a:ext>
            </a:extLst>
          </p:cNvPr>
          <p:cNvSpPr/>
          <p:nvPr/>
        </p:nvSpPr>
        <p:spPr>
          <a:xfrm>
            <a:off x="449126" y="1276191"/>
            <a:ext cx="2779928" cy="307777"/>
          </a:xfrm>
          <a:prstGeom prst="rect">
            <a:avLst/>
          </a:prstGeom>
        </p:spPr>
        <p:txBody>
          <a:bodyPr wrap="none">
            <a:spAutoFit/>
          </a:bodyPr>
          <a:lstStyle/>
          <a:p>
            <a:r>
              <a:rPr lang="es-ES" dirty="0">
                <a:highlight>
                  <a:srgbClr val="00FF00"/>
                </a:highlight>
              </a:rPr>
              <a:t>OPOSICIONES SIN TEMARIOS</a:t>
            </a:r>
          </a:p>
        </p:txBody>
      </p:sp>
      <p:sp>
        <p:nvSpPr>
          <p:cNvPr id="8" name="CuadroTexto 7">
            <a:extLst>
              <a:ext uri="{FF2B5EF4-FFF2-40B4-BE49-F238E27FC236}">
                <a16:creationId xmlns:a16="http://schemas.microsoft.com/office/drawing/2014/main" id="{A717EA2B-B890-49FD-8B71-71D7AEAEDF64}"/>
              </a:ext>
            </a:extLst>
          </p:cNvPr>
          <p:cNvSpPr txBox="1"/>
          <p:nvPr/>
        </p:nvSpPr>
        <p:spPr>
          <a:xfrm>
            <a:off x="449126" y="3752152"/>
            <a:ext cx="11416809" cy="1384995"/>
          </a:xfrm>
          <a:prstGeom prst="rect">
            <a:avLst/>
          </a:prstGeom>
          <a:noFill/>
        </p:spPr>
        <p:txBody>
          <a:bodyPr wrap="square" rtlCol="0">
            <a:spAutoFit/>
          </a:bodyPr>
          <a:lstStyle/>
          <a:p>
            <a:r>
              <a:rPr lang="es-ES" dirty="0"/>
              <a:t>Hemos querido empezar por la propuesta más innovadora que creemos interesante plantear. En realidad se presupone que los opositores a grupos A1 de la administración están sólidamente formados en las materias de que se trate, por ejemplo para el primer ejercicio de las oposiciones para habilitados nacionales se pide que se desarrolle un tema en 90 minutos pero que no coincide con el temario sino que suele ser un mezcla de varios temas, aderezado con dosis de actualidad sobre la profesión: personal, contratación administrativa, administración electrónica por ello, muchos preparadores aconsejan seguir publicaciones e incluso prensa para que el opositor esté también al día de la profesión y no sólo memorice el temario. </a:t>
            </a:r>
          </a:p>
        </p:txBody>
      </p:sp>
      <p:pic>
        <p:nvPicPr>
          <p:cNvPr id="10" name="Imagen 9">
            <a:extLst>
              <a:ext uri="{FF2B5EF4-FFF2-40B4-BE49-F238E27FC236}">
                <a16:creationId xmlns:a16="http://schemas.microsoft.com/office/drawing/2014/main" id="{842929A6-08ED-4C45-AEE9-4BF3F77169E7}"/>
              </a:ext>
            </a:extLst>
          </p:cNvPr>
          <p:cNvPicPr>
            <a:picLocks noChangeAspect="1"/>
          </p:cNvPicPr>
          <p:nvPr/>
        </p:nvPicPr>
        <p:blipFill>
          <a:blip r:embed="rId5"/>
          <a:stretch>
            <a:fillRect/>
          </a:stretch>
        </p:blipFill>
        <p:spPr>
          <a:xfrm>
            <a:off x="382733" y="1828576"/>
            <a:ext cx="3724979" cy="768163"/>
          </a:xfrm>
          <a:prstGeom prst="rect">
            <a:avLst/>
          </a:prstGeom>
        </p:spPr>
      </p:pic>
      <p:pic>
        <p:nvPicPr>
          <p:cNvPr id="11" name="Imagen 10">
            <a:extLst>
              <a:ext uri="{FF2B5EF4-FFF2-40B4-BE49-F238E27FC236}">
                <a16:creationId xmlns:a16="http://schemas.microsoft.com/office/drawing/2014/main" id="{E065A27E-9623-444B-BBDE-A841E5251CB9}"/>
              </a:ext>
            </a:extLst>
          </p:cNvPr>
          <p:cNvPicPr>
            <a:picLocks noChangeAspect="1"/>
          </p:cNvPicPr>
          <p:nvPr/>
        </p:nvPicPr>
        <p:blipFill>
          <a:blip r:embed="rId6"/>
          <a:stretch>
            <a:fillRect/>
          </a:stretch>
        </p:blipFill>
        <p:spPr>
          <a:xfrm>
            <a:off x="2849757" y="2380961"/>
            <a:ext cx="2834886" cy="780356"/>
          </a:xfrm>
          <a:prstGeom prst="rect">
            <a:avLst/>
          </a:prstGeom>
        </p:spPr>
      </p:pic>
      <p:pic>
        <p:nvPicPr>
          <p:cNvPr id="12" name="Imagen 11">
            <a:extLst>
              <a:ext uri="{FF2B5EF4-FFF2-40B4-BE49-F238E27FC236}">
                <a16:creationId xmlns:a16="http://schemas.microsoft.com/office/drawing/2014/main" id="{10C710C4-3662-4F74-8618-1C6DA3412CF8}"/>
              </a:ext>
            </a:extLst>
          </p:cNvPr>
          <p:cNvPicPr>
            <a:picLocks noChangeAspect="1"/>
          </p:cNvPicPr>
          <p:nvPr/>
        </p:nvPicPr>
        <p:blipFill>
          <a:blip r:embed="rId7"/>
          <a:stretch>
            <a:fillRect/>
          </a:stretch>
        </p:blipFill>
        <p:spPr>
          <a:xfrm>
            <a:off x="4733941" y="1281507"/>
            <a:ext cx="4243184" cy="1176630"/>
          </a:xfrm>
          <a:prstGeom prst="rect">
            <a:avLst/>
          </a:prstGeom>
        </p:spPr>
      </p:pic>
      <p:pic>
        <p:nvPicPr>
          <p:cNvPr id="13" name="Imagen 12">
            <a:extLst>
              <a:ext uri="{FF2B5EF4-FFF2-40B4-BE49-F238E27FC236}">
                <a16:creationId xmlns:a16="http://schemas.microsoft.com/office/drawing/2014/main" id="{F9A7E9B7-A54B-46E0-9F3A-974D32658910}"/>
              </a:ext>
            </a:extLst>
          </p:cNvPr>
          <p:cNvPicPr>
            <a:picLocks noChangeAspect="1"/>
          </p:cNvPicPr>
          <p:nvPr/>
        </p:nvPicPr>
        <p:blipFill>
          <a:blip r:embed="rId8"/>
          <a:stretch>
            <a:fillRect/>
          </a:stretch>
        </p:blipFill>
        <p:spPr>
          <a:xfrm>
            <a:off x="8758693" y="1657060"/>
            <a:ext cx="2834887" cy="1879358"/>
          </a:xfrm>
          <a:prstGeom prst="rect">
            <a:avLst/>
          </a:prstGeom>
        </p:spPr>
      </p:pic>
    </p:spTree>
    <p:extLst>
      <p:ext uri="{BB962C8B-B14F-4D97-AF65-F5344CB8AC3E}">
        <p14:creationId xmlns:p14="http://schemas.microsoft.com/office/powerpoint/2010/main" val="349560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p16"/>
          <p:cNvSpPr/>
          <p:nvPr/>
        </p:nvSpPr>
        <p:spPr>
          <a:xfrm>
            <a:off x="10208477" y="1651725"/>
            <a:ext cx="1623523" cy="4486275"/>
          </a:xfrm>
          <a:prstGeom prst="rect">
            <a:avLst/>
          </a:prstGeom>
          <a:solidFill>
            <a:srgbClr val="E6B0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16"/>
          <p:cNvSpPr txBox="1"/>
          <p:nvPr/>
        </p:nvSpPr>
        <p:spPr>
          <a:xfrm>
            <a:off x="595078" y="776198"/>
            <a:ext cx="489132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3600" b="1" dirty="0">
                <a:solidFill>
                  <a:srgbClr val="3B2721"/>
                </a:solidFill>
                <a:latin typeface="PT Sans"/>
                <a:ea typeface="PT Sans"/>
                <a:cs typeface="PT Sans"/>
                <a:sym typeface="PT Sans"/>
              </a:rPr>
              <a:t>Muchas Gracias</a:t>
            </a:r>
            <a:endParaRPr dirty="0"/>
          </a:p>
        </p:txBody>
      </p:sp>
      <p:sp>
        <p:nvSpPr>
          <p:cNvPr id="11" name="Diagrama de flujo: conector 10">
            <a:extLst>
              <a:ext uri="{FF2B5EF4-FFF2-40B4-BE49-F238E27FC236}">
                <a16:creationId xmlns:a16="http://schemas.microsoft.com/office/drawing/2014/main" id="{F429599D-E82B-4EF5-9892-158FBBDAC2B7}"/>
              </a:ext>
            </a:extLst>
          </p:cNvPr>
          <p:cNvSpPr/>
          <p:nvPr/>
        </p:nvSpPr>
        <p:spPr>
          <a:xfrm>
            <a:off x="10422568" y="2943328"/>
            <a:ext cx="1260000" cy="1280750"/>
          </a:xfrm>
          <a:prstGeom prst="flowChartConnector">
            <a:avLst/>
          </a:prstGeom>
          <a:solidFill>
            <a:srgbClr val="E6B042"/>
          </a:solidFill>
          <a:ln>
            <a:solidFill>
              <a:schemeClr val="bg2"/>
            </a:solidFill>
          </a:ln>
        </p:spPr>
        <p:txBody>
          <a:bodyPr spcFirstLastPara="1" wrap="square" lIns="91425" tIns="45700" rIns="91425" bIns="45700" anchor="ctr" anchorCtr="0">
            <a:noAutofit/>
          </a:bodyPr>
          <a:lstStyle/>
          <a:p>
            <a:pPr algn="ctr"/>
            <a:r>
              <a:rPr lang="es-ES" sz="1800" dirty="0">
                <a:latin typeface="Calibri"/>
                <a:cs typeface="Calibri"/>
              </a:rPr>
              <a:t>FOTO</a:t>
            </a:r>
          </a:p>
        </p:txBody>
      </p:sp>
      <p:sp>
        <p:nvSpPr>
          <p:cNvPr id="12" name="Google Shape;85;p13">
            <a:extLst>
              <a:ext uri="{FF2B5EF4-FFF2-40B4-BE49-F238E27FC236}">
                <a16:creationId xmlns:a16="http://schemas.microsoft.com/office/drawing/2014/main" id="{2E321C96-B142-4B24-A969-B5439B6D8368}"/>
              </a:ext>
            </a:extLst>
          </p:cNvPr>
          <p:cNvSpPr/>
          <p:nvPr/>
        </p:nvSpPr>
        <p:spPr>
          <a:xfrm>
            <a:off x="297587" y="1635861"/>
            <a:ext cx="9812475" cy="4518001"/>
          </a:xfrm>
          <a:prstGeom prst="rect">
            <a:avLst/>
          </a:prstGeom>
          <a:blipFill dpi="0" rotWithShape="1">
            <a:blip r:embed="rId3">
              <a:alphaModFix amt="45000"/>
              <a:extLst>
                <a:ext uri="{28A0092B-C50C-407E-A947-70E740481C1C}">
                  <a14:useLocalDpi xmlns:a14="http://schemas.microsoft.com/office/drawing/2010/main" val="0"/>
                </a:ext>
              </a:extLst>
            </a:blip>
            <a:srcRect/>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 name="Imagen 1">
            <a:extLst>
              <a:ext uri="{FF2B5EF4-FFF2-40B4-BE49-F238E27FC236}">
                <a16:creationId xmlns:a16="http://schemas.microsoft.com/office/drawing/2014/main" id="{0A648882-F910-480A-A001-DEF259672FC4}"/>
              </a:ext>
            </a:extLst>
          </p:cNvPr>
          <p:cNvPicPr>
            <a:picLocks noChangeAspect="1"/>
          </p:cNvPicPr>
          <p:nvPr/>
        </p:nvPicPr>
        <p:blipFill>
          <a:blip r:embed="rId4"/>
          <a:stretch>
            <a:fillRect/>
          </a:stretch>
        </p:blipFill>
        <p:spPr>
          <a:xfrm>
            <a:off x="8322912" y="319713"/>
            <a:ext cx="3574300" cy="912969"/>
          </a:xfrm>
          <a:prstGeom prst="rect">
            <a:avLst/>
          </a:prstGeom>
        </p:spPr>
      </p:pic>
      <p:pic>
        <p:nvPicPr>
          <p:cNvPr id="13" name="Imagen 12">
            <a:extLst>
              <a:ext uri="{FF2B5EF4-FFF2-40B4-BE49-F238E27FC236}">
                <a16:creationId xmlns:a16="http://schemas.microsoft.com/office/drawing/2014/main" id="{D3E91196-2610-4798-BE39-A1D7B562E5C0}"/>
              </a:ext>
            </a:extLst>
          </p:cNvPr>
          <p:cNvPicPr>
            <a:picLocks noChangeAspect="1"/>
          </p:cNvPicPr>
          <p:nvPr/>
        </p:nvPicPr>
        <p:blipFill>
          <a:blip r:embed="rId5"/>
          <a:stretch>
            <a:fillRect/>
          </a:stretch>
        </p:blipFill>
        <p:spPr>
          <a:xfrm>
            <a:off x="10175621" y="6138000"/>
            <a:ext cx="1708495" cy="351393"/>
          </a:xfrm>
          <a:prstGeom prst="rect">
            <a:avLst/>
          </a:prstGeom>
        </p:spPr>
      </p:pic>
      <p:pic>
        <p:nvPicPr>
          <p:cNvPr id="4" name="Imagen 3" descr="Imagen que contiene persona, hombre, sostener, traje&#10;&#10;Descripción generada automáticamente">
            <a:extLst>
              <a:ext uri="{FF2B5EF4-FFF2-40B4-BE49-F238E27FC236}">
                <a16:creationId xmlns:a16="http://schemas.microsoft.com/office/drawing/2014/main" id="{62473B91-B006-4E6A-9827-4D7B21B8A925}"/>
              </a:ext>
            </a:extLst>
          </p:cNvPr>
          <p:cNvPicPr>
            <a:picLocks noChangeAspect="1"/>
          </p:cNvPicPr>
          <p:nvPr/>
        </p:nvPicPr>
        <p:blipFill>
          <a:blip r:embed="rId6"/>
          <a:stretch>
            <a:fillRect/>
          </a:stretch>
        </p:blipFill>
        <p:spPr>
          <a:xfrm>
            <a:off x="10248008" y="2488537"/>
            <a:ext cx="1544460" cy="1839646"/>
          </a:xfrm>
          <a:prstGeom prst="rect">
            <a:avLst/>
          </a:prstGeom>
        </p:spPr>
      </p:pic>
      <p:sp>
        <p:nvSpPr>
          <p:cNvPr id="5" name="CuadroTexto 4">
            <a:extLst>
              <a:ext uri="{FF2B5EF4-FFF2-40B4-BE49-F238E27FC236}">
                <a16:creationId xmlns:a16="http://schemas.microsoft.com/office/drawing/2014/main" id="{5EC57D2F-8579-4CE9-AE4E-81059A1A0472}"/>
              </a:ext>
            </a:extLst>
          </p:cNvPr>
          <p:cNvSpPr txBox="1"/>
          <p:nvPr/>
        </p:nvSpPr>
        <p:spPr>
          <a:xfrm>
            <a:off x="10208477" y="1762354"/>
            <a:ext cx="1685936" cy="738664"/>
          </a:xfrm>
          <a:prstGeom prst="rect">
            <a:avLst/>
          </a:prstGeom>
          <a:noFill/>
        </p:spPr>
        <p:txBody>
          <a:bodyPr wrap="square" rtlCol="0">
            <a:spAutoFit/>
          </a:bodyPr>
          <a:lstStyle/>
          <a:p>
            <a:r>
              <a:rPr lang="es-ES" dirty="0"/>
              <a:t>DAVID POVEDANO ALONSO. </a:t>
            </a:r>
          </a:p>
        </p:txBody>
      </p:sp>
      <p:sp>
        <p:nvSpPr>
          <p:cNvPr id="6" name="CuadroTexto 5">
            <a:extLst>
              <a:ext uri="{FF2B5EF4-FFF2-40B4-BE49-F238E27FC236}">
                <a16:creationId xmlns:a16="http://schemas.microsoft.com/office/drawing/2014/main" id="{00DCDE5F-0B27-4154-A412-7E3571FCBD84}"/>
              </a:ext>
            </a:extLst>
          </p:cNvPr>
          <p:cNvSpPr txBox="1"/>
          <p:nvPr/>
        </p:nvSpPr>
        <p:spPr>
          <a:xfrm>
            <a:off x="399532" y="1789235"/>
            <a:ext cx="9710530" cy="769441"/>
          </a:xfrm>
          <a:prstGeom prst="rect">
            <a:avLst/>
          </a:prstGeom>
          <a:noFill/>
        </p:spPr>
        <p:txBody>
          <a:bodyPr wrap="square" rtlCol="0">
            <a:spAutoFit/>
          </a:bodyPr>
          <a:lstStyle/>
          <a:p>
            <a:r>
              <a:rPr lang="es-ES" sz="2400" dirty="0"/>
              <a:t>BLOG: </a:t>
            </a:r>
            <a:r>
              <a:rPr lang="es-ES" sz="2000" dirty="0"/>
              <a:t>https://elnuevofuncionarioconhabilitaciondecaracternacional.wordpress.com/</a:t>
            </a:r>
          </a:p>
        </p:txBody>
      </p:sp>
      <p:sp>
        <p:nvSpPr>
          <p:cNvPr id="8" name="CuadroTexto 7">
            <a:extLst>
              <a:ext uri="{FF2B5EF4-FFF2-40B4-BE49-F238E27FC236}">
                <a16:creationId xmlns:a16="http://schemas.microsoft.com/office/drawing/2014/main" id="{BD69B967-E491-4069-95FE-904BD31AC65F}"/>
              </a:ext>
            </a:extLst>
          </p:cNvPr>
          <p:cNvSpPr txBox="1"/>
          <p:nvPr/>
        </p:nvSpPr>
        <p:spPr>
          <a:xfrm>
            <a:off x="409008" y="2698357"/>
            <a:ext cx="8841318" cy="584775"/>
          </a:xfrm>
          <a:prstGeom prst="rect">
            <a:avLst/>
          </a:prstGeom>
          <a:noFill/>
        </p:spPr>
        <p:txBody>
          <a:bodyPr wrap="square" rtlCol="0">
            <a:spAutoFit/>
          </a:bodyPr>
          <a:lstStyle/>
          <a:p>
            <a:r>
              <a:rPr lang="es-ES" sz="1600" dirty="0"/>
              <a:t>ENTREVISTA EN EL CANAL DE PUBLIGITAL DE IVOOX https://www.ivoox.com/8-como-innovar-procesos-selectivos-de-audios-mp3_rf_40937395_1.html</a:t>
            </a:r>
          </a:p>
        </p:txBody>
      </p:sp>
      <p:sp>
        <p:nvSpPr>
          <p:cNvPr id="9" name="CuadroTexto 8">
            <a:extLst>
              <a:ext uri="{FF2B5EF4-FFF2-40B4-BE49-F238E27FC236}">
                <a16:creationId xmlns:a16="http://schemas.microsoft.com/office/drawing/2014/main" id="{8FDB3A08-35FA-4572-B36E-464F235D2F0D}"/>
              </a:ext>
            </a:extLst>
          </p:cNvPr>
          <p:cNvSpPr txBox="1"/>
          <p:nvPr/>
        </p:nvSpPr>
        <p:spPr>
          <a:xfrm>
            <a:off x="2817628" y="3448617"/>
            <a:ext cx="9250325" cy="400110"/>
          </a:xfrm>
          <a:prstGeom prst="rect">
            <a:avLst/>
          </a:prstGeom>
          <a:noFill/>
        </p:spPr>
        <p:txBody>
          <a:bodyPr wrap="square" rtlCol="0">
            <a:spAutoFit/>
          </a:bodyPr>
          <a:lstStyle/>
          <a:p>
            <a:r>
              <a:rPr lang="es-ES" sz="2000" dirty="0"/>
              <a:t>TWITTER: @POVE22</a:t>
            </a:r>
          </a:p>
        </p:txBody>
      </p:sp>
      <p:sp>
        <p:nvSpPr>
          <p:cNvPr id="10" name="CuadroTexto 9">
            <a:extLst>
              <a:ext uri="{FF2B5EF4-FFF2-40B4-BE49-F238E27FC236}">
                <a16:creationId xmlns:a16="http://schemas.microsoft.com/office/drawing/2014/main" id="{7288D3F7-4B4C-44FF-A20C-6C35BA4DC0D0}"/>
              </a:ext>
            </a:extLst>
          </p:cNvPr>
          <p:cNvSpPr txBox="1"/>
          <p:nvPr/>
        </p:nvSpPr>
        <p:spPr>
          <a:xfrm>
            <a:off x="2966484" y="3931534"/>
            <a:ext cx="5039831" cy="707886"/>
          </a:xfrm>
          <a:prstGeom prst="rect">
            <a:avLst/>
          </a:prstGeom>
          <a:noFill/>
        </p:spPr>
        <p:txBody>
          <a:bodyPr wrap="square" rtlCol="0">
            <a:spAutoFit/>
          </a:bodyPr>
          <a:lstStyle/>
          <a:p>
            <a:r>
              <a:rPr lang="es-ES" sz="2000" dirty="0"/>
              <a:t>CORREO ELECTRONICO: pove22@Gmail.com</a:t>
            </a:r>
          </a:p>
        </p:txBody>
      </p:sp>
      <p:pic>
        <p:nvPicPr>
          <p:cNvPr id="15" name="Imagen 14">
            <a:extLst>
              <a:ext uri="{FF2B5EF4-FFF2-40B4-BE49-F238E27FC236}">
                <a16:creationId xmlns:a16="http://schemas.microsoft.com/office/drawing/2014/main" id="{52945266-AA2B-41E6-AC5D-21456A160641}"/>
              </a:ext>
            </a:extLst>
          </p:cNvPr>
          <p:cNvPicPr>
            <a:picLocks noChangeAspect="1"/>
          </p:cNvPicPr>
          <p:nvPr/>
        </p:nvPicPr>
        <p:blipFill>
          <a:blip r:embed="rId7"/>
          <a:stretch>
            <a:fillRect/>
          </a:stretch>
        </p:blipFill>
        <p:spPr>
          <a:xfrm>
            <a:off x="6486582" y="2990744"/>
            <a:ext cx="2675966" cy="3213496"/>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TotalTime>
  <Words>607</Words>
  <Application>Microsoft Office PowerPoint</Application>
  <PresentationFormat>Panorámica</PresentationFormat>
  <Paragraphs>54</Paragraphs>
  <Slides>11</Slides>
  <Notes>3</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PT Sans</vt:lpstr>
      <vt:lpstr>Calibri</vt:lpstr>
      <vt:lpstr>Tema de Office</vt:lpstr>
      <vt:lpstr>Presentación de PowerPoint</vt:lpstr>
      <vt:lpstr>                       2 E=SD + G</vt:lpstr>
      <vt:lpstr>Presentación de PowerPoint</vt:lpstr>
      <vt:lpstr>Presentación de PowerPoint</vt:lpstr>
      <vt:lpstr>DIMENSIONES</vt:lpstr>
      <vt:lpstr>CASOS DE ÉXITO O NO FRACASO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Mihaela Loredana Stan</dc:creator>
  <cp:lastModifiedBy>David Povedano Alonso</cp:lastModifiedBy>
  <cp:revision>30</cp:revision>
  <dcterms:modified xsi:type="dcterms:W3CDTF">2019-10-19T09:50:39Z</dcterms:modified>
</cp:coreProperties>
</file>